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57" r:id="rId5"/>
  </p:sldMasterIdLst>
  <p:notesMasterIdLst>
    <p:notesMasterId r:id="rId19"/>
  </p:notesMasterIdLst>
  <p:handoutMasterIdLst>
    <p:handoutMasterId r:id="rId20"/>
  </p:handoutMasterIdLst>
  <p:sldIdLst>
    <p:sldId id="266" r:id="rId6"/>
    <p:sldId id="263" r:id="rId7"/>
    <p:sldId id="264" r:id="rId8"/>
    <p:sldId id="273" r:id="rId9"/>
    <p:sldId id="280" r:id="rId10"/>
    <p:sldId id="283" r:id="rId11"/>
    <p:sldId id="274" r:id="rId12"/>
    <p:sldId id="275" r:id="rId13"/>
    <p:sldId id="276" r:id="rId14"/>
    <p:sldId id="277" r:id="rId15"/>
    <p:sldId id="279" r:id="rId16"/>
    <p:sldId id="282" r:id="rId17"/>
    <p:sldId id="281" r:id="rId18"/>
  </p:sldIdLst>
  <p:sldSz cx="18288000" cy="10287000"/>
  <p:notesSz cx="6858000" cy="9144000"/>
  <p:embeddedFontLst>
    <p:embeddedFont>
      <p:font typeface="Cambria Math" panose="02040503050406030204" pitchFamily="18" charset="0"/>
      <p:regular r:id="rId21"/>
    </p:embeddedFont>
    <p:embeddedFont>
      <p:font typeface="Canva Sans" panose="020B0604020202020204" charset="0"/>
      <p:regular r:id="rId22"/>
    </p:embeddedFont>
    <p:embeddedFont>
      <p:font typeface="Canva Sans Bold" panose="020B0604020202020204" charset="0"/>
      <p:regular r:id="rId23"/>
      <p:bold r:id="rId24"/>
    </p:embeddedFont>
    <p:embeddedFont>
      <p:font typeface="Century Gothic Paneuropean Bold" panose="020B0604020202020204" charset="0"/>
      <p:regular r:id="rId25"/>
      <p:bold r:id="rId26"/>
    </p:embeddedFont>
    <p:embeddedFont>
      <p:font typeface="Kiona" panose="020B0604020202020204" charset="0"/>
      <p:regular r:id="rId27"/>
    </p:embeddedFont>
  </p:embeddedFontLst>
  <p:defaultTextStyle>
    <a:defPPr>
      <a:defRPr lang="en-US"/>
    </a:defPPr>
    <a:lvl1pPr marL="0" algn="l" defTabSz="914269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1pPr>
    <a:lvl2pPr marL="457135" algn="l" defTabSz="914269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2pPr>
    <a:lvl3pPr marL="914269" algn="l" defTabSz="914269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3pPr>
    <a:lvl4pPr marL="1371401" algn="l" defTabSz="914269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4pPr>
    <a:lvl5pPr marL="1828536" algn="l" defTabSz="914269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5pPr>
    <a:lvl6pPr marL="2285672" algn="l" defTabSz="914269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6pPr>
    <a:lvl7pPr marL="2742806" algn="l" defTabSz="914269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7pPr>
    <a:lvl8pPr marL="3199941" algn="l" defTabSz="914269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8pPr>
    <a:lvl9pPr marL="3657073" algn="l" defTabSz="914269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2540"/>
    <a:srgbClr val="072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46" autoAdjust="0"/>
    <p:restoredTop sz="94658" autoAdjust="0"/>
  </p:normalViewPr>
  <p:slideViewPr>
    <p:cSldViewPr>
      <p:cViewPr varScale="1">
        <p:scale>
          <a:sx n="101" d="100"/>
          <a:sy n="101" d="100"/>
        </p:scale>
        <p:origin x="1020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howGuides="1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50DC97D-CF71-02DB-9A08-0F39044503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EE8D6A-C2AF-93A4-08B2-A3CF7C5605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5F601-C714-5E45-A801-15DD73B31EFB}" type="datetimeFigureOut">
              <a:rPr lang="en-GR" smtClean="0"/>
              <a:t>11/17/2025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6CAC8A-158D-1229-FAC0-945AB3AEDC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F3564-2F3A-23DB-44CE-5A7411C33C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33EA5-06EE-1E4B-84B7-9C11A8AAAA7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57660915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AB3F8-6AAD-421A-AC60-C1C9CFAC6E50}" type="datetimeFigureOut">
              <a:rPr lang="en-DE" smtClean="0"/>
              <a:t>11/17/2025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D94FB-DD0A-4316-90A2-4497E344C3A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94837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5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7" Type="http://schemas.openxmlformats.org/officeDocument/2006/relationships/image" Target="../media/image16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41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image" Target="../media/image17.sv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8C10892A-17CE-ABD6-9936-95C390FACFCB}"/>
              </a:ext>
            </a:extLst>
          </p:cNvPr>
          <p:cNvGrpSpPr/>
          <p:nvPr userDrawn="1"/>
        </p:nvGrpSpPr>
        <p:grpSpPr>
          <a:xfrm>
            <a:off x="0" y="8086230"/>
            <a:ext cx="18288000" cy="2200770"/>
            <a:chOff x="0" y="0"/>
            <a:chExt cx="4816593" cy="579626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45D1A60F-612A-1139-2499-56750E09E742}"/>
                </a:ext>
              </a:extLst>
            </p:cNvPr>
            <p:cNvSpPr/>
            <p:nvPr/>
          </p:nvSpPr>
          <p:spPr>
            <a:xfrm>
              <a:off x="0" y="0"/>
              <a:ext cx="4816592" cy="579626"/>
            </a:xfrm>
            <a:custGeom>
              <a:avLst/>
              <a:gdLst/>
              <a:ahLst/>
              <a:cxnLst/>
              <a:rect l="l" t="t" r="r" b="b"/>
              <a:pathLst>
                <a:path w="4816592" h="579626">
                  <a:moveTo>
                    <a:pt x="0" y="0"/>
                  </a:moveTo>
                  <a:lnTo>
                    <a:pt x="4816592" y="0"/>
                  </a:lnTo>
                  <a:lnTo>
                    <a:pt x="4816592" y="579626"/>
                  </a:lnTo>
                  <a:lnTo>
                    <a:pt x="0" y="579626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</p:spPr>
          <p:txBody>
            <a:bodyPr/>
            <a:lstStyle/>
            <a:p>
              <a:endParaRPr lang="en-GR" sz="1500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47E55FDD-EEF9-9778-8CA2-881D9397ECE7}"/>
                </a:ext>
              </a:extLst>
            </p:cNvPr>
            <p:cNvSpPr txBox="1"/>
            <p:nvPr/>
          </p:nvSpPr>
          <p:spPr>
            <a:xfrm>
              <a:off x="0" y="-38100"/>
              <a:ext cx="4816593" cy="6177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6"/>
                </a:lnSpc>
              </a:pPr>
              <a:endParaRPr sz="1500" dirty="0"/>
            </a:p>
          </p:txBody>
        </p:sp>
      </p:grpSp>
      <p:sp>
        <p:nvSpPr>
          <p:cNvPr id="10" name="Freeform 5">
            <a:extLst>
              <a:ext uri="{FF2B5EF4-FFF2-40B4-BE49-F238E27FC236}">
                <a16:creationId xmlns:a16="http://schemas.microsoft.com/office/drawing/2014/main" id="{049ABF08-DDC9-096B-4CB1-095C67113CD0}"/>
              </a:ext>
            </a:extLst>
          </p:cNvPr>
          <p:cNvSpPr/>
          <p:nvPr userDrawn="1"/>
        </p:nvSpPr>
        <p:spPr>
          <a:xfrm>
            <a:off x="1782785" y="2181460"/>
            <a:ext cx="14409867" cy="8105547"/>
          </a:xfrm>
          <a:custGeom>
            <a:avLst/>
            <a:gdLst/>
            <a:ahLst/>
            <a:cxnLst/>
            <a:rect l="l" t="t" r="r" b="b"/>
            <a:pathLst>
              <a:path w="14409867" h="8105550">
                <a:moveTo>
                  <a:pt x="0" y="0"/>
                </a:moveTo>
                <a:lnTo>
                  <a:pt x="14409866" y="0"/>
                </a:lnTo>
                <a:lnTo>
                  <a:pt x="14409866" y="8105550"/>
                </a:lnTo>
                <a:lnTo>
                  <a:pt x="0" y="81055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R" sz="1500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E53D21FD-811C-9C17-AFFA-4EA8585CE190}"/>
              </a:ext>
            </a:extLst>
          </p:cNvPr>
          <p:cNvSpPr/>
          <p:nvPr userDrawn="1"/>
        </p:nvSpPr>
        <p:spPr>
          <a:xfrm>
            <a:off x="15770956" y="8598268"/>
            <a:ext cx="1622993" cy="1000294"/>
          </a:xfrm>
          <a:custGeom>
            <a:avLst/>
            <a:gdLst/>
            <a:ahLst/>
            <a:cxnLst/>
            <a:rect l="l" t="t" r="r" b="b"/>
            <a:pathLst>
              <a:path w="1622993" h="1000296">
                <a:moveTo>
                  <a:pt x="0" y="0"/>
                </a:moveTo>
                <a:lnTo>
                  <a:pt x="1622994" y="0"/>
                </a:lnTo>
                <a:lnTo>
                  <a:pt x="1622994" y="1000295"/>
                </a:lnTo>
                <a:lnTo>
                  <a:pt x="0" y="1000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02" t="-11513" b="-55348"/>
            </a:stretch>
          </a:blipFill>
        </p:spPr>
        <p:txBody>
          <a:bodyPr/>
          <a:lstStyle/>
          <a:p>
            <a:endParaRPr lang="en-GR" sz="1500"/>
          </a:p>
        </p:txBody>
      </p:sp>
      <p:grpSp>
        <p:nvGrpSpPr>
          <p:cNvPr id="12" name="Group 7">
            <a:extLst>
              <a:ext uri="{FF2B5EF4-FFF2-40B4-BE49-F238E27FC236}">
                <a16:creationId xmlns:a16="http://schemas.microsoft.com/office/drawing/2014/main" id="{BACAAD2D-374D-4A50-CE79-4075B743AB85}"/>
              </a:ext>
            </a:extLst>
          </p:cNvPr>
          <p:cNvGrpSpPr/>
          <p:nvPr userDrawn="1"/>
        </p:nvGrpSpPr>
        <p:grpSpPr>
          <a:xfrm>
            <a:off x="938964" y="8486280"/>
            <a:ext cx="2337330" cy="800595"/>
            <a:chOff x="0" y="0"/>
            <a:chExt cx="3116440" cy="1067454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07C0533-7B35-5766-B17B-AB5A87F695AD}"/>
                </a:ext>
              </a:extLst>
            </p:cNvPr>
            <p:cNvSpPr/>
            <p:nvPr/>
          </p:nvSpPr>
          <p:spPr>
            <a:xfrm>
              <a:off x="0" y="0"/>
              <a:ext cx="895694" cy="1067454"/>
            </a:xfrm>
            <a:custGeom>
              <a:avLst/>
              <a:gdLst/>
              <a:ahLst/>
              <a:cxnLst/>
              <a:rect l="l" t="t" r="r" b="b"/>
              <a:pathLst>
                <a:path w="895694" h="1067454">
                  <a:moveTo>
                    <a:pt x="0" y="0"/>
                  </a:moveTo>
                  <a:lnTo>
                    <a:pt x="895694" y="0"/>
                  </a:lnTo>
                  <a:lnTo>
                    <a:pt x="895694" y="1067454"/>
                  </a:lnTo>
                  <a:lnTo>
                    <a:pt x="0" y="1067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952" t="-27282" r="-241767" b="-24706"/>
              </a:stretch>
            </a:blipFill>
          </p:spPr>
          <p:txBody>
            <a:bodyPr/>
            <a:lstStyle/>
            <a:p>
              <a:endParaRPr lang="en-GR" sz="15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C86AE9-8A06-5885-CFA8-36BB7662C157}"/>
                </a:ext>
              </a:extLst>
            </p:cNvPr>
            <p:cNvSpPr/>
            <p:nvPr/>
          </p:nvSpPr>
          <p:spPr>
            <a:xfrm>
              <a:off x="919121" y="0"/>
              <a:ext cx="2197319" cy="1067454"/>
            </a:xfrm>
            <a:custGeom>
              <a:avLst/>
              <a:gdLst/>
              <a:ahLst/>
              <a:cxnLst/>
              <a:rect l="l" t="t" r="r" b="b"/>
              <a:pathLst>
                <a:path w="2197319" h="1067454">
                  <a:moveTo>
                    <a:pt x="0" y="0"/>
                  </a:moveTo>
                  <a:lnTo>
                    <a:pt x="2197319" y="0"/>
                  </a:lnTo>
                  <a:lnTo>
                    <a:pt x="2197319" y="1067454"/>
                  </a:lnTo>
                  <a:lnTo>
                    <a:pt x="0" y="1067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7168" t="-27654" b="-25065"/>
              </a:stretch>
            </a:blipFill>
          </p:spPr>
          <p:txBody>
            <a:bodyPr/>
            <a:lstStyle/>
            <a:p>
              <a:endParaRPr lang="en-GR" sz="1500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E2275CA9-BA9A-86AA-146C-2E7F556B559D}"/>
              </a:ext>
            </a:extLst>
          </p:cNvPr>
          <p:cNvSpPr/>
          <p:nvPr userDrawn="1"/>
        </p:nvSpPr>
        <p:spPr>
          <a:xfrm rot="-10800000">
            <a:off x="0" y="6"/>
            <a:ext cx="4419146" cy="4362897"/>
          </a:xfrm>
          <a:custGeom>
            <a:avLst/>
            <a:gdLst/>
            <a:ahLst/>
            <a:cxnLst/>
            <a:rect l="l" t="t" r="r" b="b"/>
            <a:pathLst>
              <a:path w="4419144" h="4362900">
                <a:moveTo>
                  <a:pt x="0" y="0"/>
                </a:moveTo>
                <a:lnTo>
                  <a:pt x="4419144" y="0"/>
                </a:lnTo>
                <a:lnTo>
                  <a:pt x="4419144" y="4362900"/>
                </a:lnTo>
                <a:lnTo>
                  <a:pt x="0" y="4362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R" sz="1500"/>
          </a:p>
        </p:txBody>
      </p:sp>
      <p:grpSp>
        <p:nvGrpSpPr>
          <p:cNvPr id="16" name="Group 11">
            <a:extLst>
              <a:ext uri="{FF2B5EF4-FFF2-40B4-BE49-F238E27FC236}">
                <a16:creationId xmlns:a16="http://schemas.microsoft.com/office/drawing/2014/main" id="{76FD7E46-1C55-C252-000A-B143A556D27B}"/>
              </a:ext>
            </a:extLst>
          </p:cNvPr>
          <p:cNvGrpSpPr/>
          <p:nvPr userDrawn="1"/>
        </p:nvGrpSpPr>
        <p:grpSpPr>
          <a:xfrm>
            <a:off x="0" y="0"/>
            <a:ext cx="2463366" cy="2463368"/>
            <a:chOff x="0" y="0"/>
            <a:chExt cx="812800" cy="812800"/>
          </a:xfrm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B2B79DF2-89E4-63B4-09E2-0A689DE0616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14282" y="0"/>
                  </a:moveTo>
                  <a:lnTo>
                    <a:pt x="498518" y="0"/>
                  </a:lnTo>
                  <a:cubicBezTo>
                    <a:pt x="672091" y="0"/>
                    <a:pt x="812800" y="140709"/>
                    <a:pt x="812800" y="314282"/>
                  </a:cubicBezTo>
                  <a:lnTo>
                    <a:pt x="812800" y="498518"/>
                  </a:lnTo>
                  <a:cubicBezTo>
                    <a:pt x="812800" y="672091"/>
                    <a:pt x="672091" y="812800"/>
                    <a:pt x="498518" y="812800"/>
                  </a:cubicBezTo>
                  <a:lnTo>
                    <a:pt x="314282" y="812800"/>
                  </a:lnTo>
                  <a:cubicBezTo>
                    <a:pt x="140709" y="812800"/>
                    <a:pt x="0" y="672091"/>
                    <a:pt x="0" y="498518"/>
                  </a:cubicBezTo>
                  <a:lnTo>
                    <a:pt x="0" y="314282"/>
                  </a:lnTo>
                  <a:cubicBezTo>
                    <a:pt x="0" y="140709"/>
                    <a:pt x="140709" y="0"/>
                    <a:pt x="314282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R" sz="1500"/>
            </a:p>
          </p:txBody>
        </p:sp>
      </p:grpSp>
      <p:sp>
        <p:nvSpPr>
          <p:cNvPr id="18" name="AutoShape 13">
            <a:extLst>
              <a:ext uri="{FF2B5EF4-FFF2-40B4-BE49-F238E27FC236}">
                <a16:creationId xmlns:a16="http://schemas.microsoft.com/office/drawing/2014/main" id="{EF490CBB-AF7E-C8FA-BD9D-A0439F9FD49E}"/>
              </a:ext>
            </a:extLst>
          </p:cNvPr>
          <p:cNvSpPr/>
          <p:nvPr userDrawn="1"/>
        </p:nvSpPr>
        <p:spPr>
          <a:xfrm flipV="1">
            <a:off x="-56909" y="-70780"/>
            <a:ext cx="4556536" cy="453351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R" sz="15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76236D-7E6E-07E1-851C-B9D81ABDAC48}"/>
              </a:ext>
            </a:extLst>
          </p:cNvPr>
          <p:cNvSpPr txBox="1"/>
          <p:nvPr userDrawn="1"/>
        </p:nvSpPr>
        <p:spPr>
          <a:xfrm>
            <a:off x="10621714" y="2010005"/>
            <a:ext cx="6637586" cy="1059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80"/>
              </a:lnSpc>
            </a:pPr>
            <a:r>
              <a:rPr lang="en-US" sz="2190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NexGen 3D  Networks Spin Harmonies </a:t>
            </a:r>
          </a:p>
          <a:p>
            <a:pPr algn="r">
              <a:lnSpc>
                <a:spcPts val="4380"/>
              </a:lnSpc>
            </a:pPr>
            <a:r>
              <a:rPr lang="en-US" sz="2190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across 6G, AI, and unified TN/NTN.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212F3D-217D-F1BD-C5D7-D911422CD19D}"/>
              </a:ext>
            </a:extLst>
          </p:cNvPr>
          <p:cNvSpPr txBox="1"/>
          <p:nvPr userDrawn="1"/>
        </p:nvSpPr>
        <p:spPr>
          <a:xfrm>
            <a:off x="1005637" y="9307913"/>
            <a:ext cx="3853986" cy="28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56"/>
              </a:lnSpc>
            </a:pPr>
            <a:r>
              <a:rPr lang="en-US" sz="168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Grant Agreement # 101192912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9433C7-9BBE-8AA2-626B-A73A04EE3539}"/>
              </a:ext>
            </a:extLst>
          </p:cNvPr>
          <p:cNvSpPr txBox="1"/>
          <p:nvPr userDrawn="1"/>
        </p:nvSpPr>
        <p:spPr>
          <a:xfrm>
            <a:off x="9707232" y="-33509"/>
            <a:ext cx="7552073" cy="179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516"/>
              </a:lnSpc>
            </a:pPr>
            <a:r>
              <a:rPr lang="en-US" sz="8266" dirty="0">
                <a:solidFill>
                  <a:srgbClr val="58A49C"/>
                </a:solidFill>
                <a:latin typeface="Kiona"/>
                <a:ea typeface="Kiona"/>
                <a:cs typeface="Kiona"/>
                <a:sym typeface="Kiona"/>
              </a:rPr>
              <a:t>NEXASPHERE</a:t>
            </a:r>
          </a:p>
        </p:txBody>
      </p:sp>
      <p:sp>
        <p:nvSpPr>
          <p:cNvPr id="22" name="AutoShape 21">
            <a:extLst>
              <a:ext uri="{FF2B5EF4-FFF2-40B4-BE49-F238E27FC236}">
                <a16:creationId xmlns:a16="http://schemas.microsoft.com/office/drawing/2014/main" id="{40CD574D-A461-D8DA-A347-385BD0C8A8C3}"/>
              </a:ext>
            </a:extLst>
          </p:cNvPr>
          <p:cNvSpPr/>
          <p:nvPr userDrawn="1"/>
        </p:nvSpPr>
        <p:spPr>
          <a:xfrm flipV="1">
            <a:off x="-56909" y="0"/>
            <a:ext cx="6991110" cy="7253123"/>
          </a:xfrm>
          <a:prstGeom prst="line">
            <a:avLst/>
          </a:prstGeom>
          <a:ln w="38100" cap="flat">
            <a:solidFill>
              <a:srgbClr val="58A49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R" sz="15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016926-DB82-F18A-C4A3-4D40DF1F5967}"/>
              </a:ext>
            </a:extLst>
          </p:cNvPr>
          <p:cNvSpPr txBox="1"/>
          <p:nvPr userDrawn="1"/>
        </p:nvSpPr>
        <p:spPr>
          <a:xfrm>
            <a:off x="12877568" y="8744535"/>
            <a:ext cx="2836236" cy="86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18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Co-funded by the European Union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utoShape 20">
            <a:extLst>
              <a:ext uri="{FF2B5EF4-FFF2-40B4-BE49-F238E27FC236}">
                <a16:creationId xmlns:a16="http://schemas.microsoft.com/office/drawing/2014/main" id="{E481EC42-E65D-A395-4180-4A368183C945}"/>
              </a:ext>
            </a:extLst>
          </p:cNvPr>
          <p:cNvSpPr/>
          <p:nvPr userDrawn="1"/>
        </p:nvSpPr>
        <p:spPr>
          <a:xfrm>
            <a:off x="2592459" y="1828350"/>
            <a:ext cx="15695543" cy="0"/>
          </a:xfrm>
          <a:prstGeom prst="line">
            <a:avLst/>
          </a:prstGeom>
          <a:ln w="38100" cap="flat">
            <a:solidFill>
              <a:srgbClr val="58A49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R" sz="1500"/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C673B4F9-4692-CFA8-0FE8-320EBD42A713}"/>
              </a:ext>
            </a:extLst>
          </p:cNvPr>
          <p:cNvSpPr/>
          <p:nvPr userDrawn="1"/>
        </p:nvSpPr>
        <p:spPr>
          <a:xfrm>
            <a:off x="5" y="2463368"/>
            <a:ext cx="10310827" cy="7823633"/>
          </a:xfrm>
          <a:custGeom>
            <a:avLst/>
            <a:gdLst/>
            <a:ahLst/>
            <a:cxnLst/>
            <a:rect l="l" t="t" r="r" b="b"/>
            <a:pathLst>
              <a:path w="10310829" h="7823634">
                <a:moveTo>
                  <a:pt x="0" y="0"/>
                </a:moveTo>
                <a:lnTo>
                  <a:pt x="10310829" y="0"/>
                </a:lnTo>
                <a:lnTo>
                  <a:pt x="10310829" y="7823634"/>
                </a:lnTo>
                <a:lnTo>
                  <a:pt x="0" y="7823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-34893"/>
            </a:stretch>
          </a:blipFill>
        </p:spPr>
        <p:txBody>
          <a:bodyPr/>
          <a:lstStyle/>
          <a:p>
            <a:endParaRPr lang="en-GR" sz="1500"/>
          </a:p>
        </p:txBody>
      </p:sp>
      <p:grpSp>
        <p:nvGrpSpPr>
          <p:cNvPr id="23" name="Group 3">
            <a:extLst>
              <a:ext uri="{FF2B5EF4-FFF2-40B4-BE49-F238E27FC236}">
                <a16:creationId xmlns:a16="http://schemas.microsoft.com/office/drawing/2014/main" id="{2995E554-9CD6-4070-34EF-27F1DD12250E}"/>
              </a:ext>
            </a:extLst>
          </p:cNvPr>
          <p:cNvGrpSpPr/>
          <p:nvPr userDrawn="1"/>
        </p:nvGrpSpPr>
        <p:grpSpPr>
          <a:xfrm>
            <a:off x="0" y="9186615"/>
            <a:ext cx="18288000" cy="1100385"/>
            <a:chOff x="0" y="0"/>
            <a:chExt cx="4816593" cy="371661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EE69B178-0157-A82F-5756-D21AE9516ABD}"/>
                </a:ext>
              </a:extLst>
            </p:cNvPr>
            <p:cNvSpPr/>
            <p:nvPr/>
          </p:nvSpPr>
          <p:spPr>
            <a:xfrm>
              <a:off x="0" y="0"/>
              <a:ext cx="4816592" cy="371661"/>
            </a:xfrm>
            <a:custGeom>
              <a:avLst/>
              <a:gdLst/>
              <a:ahLst/>
              <a:cxnLst/>
              <a:rect l="l" t="t" r="r" b="b"/>
              <a:pathLst>
                <a:path w="4816592" h="371661">
                  <a:moveTo>
                    <a:pt x="0" y="0"/>
                  </a:moveTo>
                  <a:lnTo>
                    <a:pt x="4816592" y="0"/>
                  </a:lnTo>
                  <a:lnTo>
                    <a:pt x="4816592" y="371661"/>
                  </a:lnTo>
                  <a:lnTo>
                    <a:pt x="0" y="371661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</p:spPr>
          <p:txBody>
            <a:bodyPr/>
            <a:lstStyle/>
            <a:p>
              <a:endParaRPr lang="en-GR" sz="1500"/>
            </a:p>
          </p:txBody>
        </p: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02CF400C-E466-2B28-AEA1-958DA3F83A1F}"/>
                </a:ext>
              </a:extLst>
            </p:cNvPr>
            <p:cNvSpPr txBox="1"/>
            <p:nvPr/>
          </p:nvSpPr>
          <p:spPr>
            <a:xfrm>
              <a:off x="0" y="-38100"/>
              <a:ext cx="4816593" cy="409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6"/>
                </a:lnSpc>
              </a:pPr>
              <a:endParaRPr sz="1500" dirty="0"/>
            </a:p>
          </p:txBody>
        </p:sp>
      </p:grpSp>
      <p:sp>
        <p:nvSpPr>
          <p:cNvPr id="26" name="Freeform 6">
            <a:extLst>
              <a:ext uri="{FF2B5EF4-FFF2-40B4-BE49-F238E27FC236}">
                <a16:creationId xmlns:a16="http://schemas.microsoft.com/office/drawing/2014/main" id="{FE74A23F-E40A-E37C-15AA-66D983DCDA33}"/>
              </a:ext>
            </a:extLst>
          </p:cNvPr>
          <p:cNvSpPr/>
          <p:nvPr userDrawn="1"/>
        </p:nvSpPr>
        <p:spPr>
          <a:xfrm>
            <a:off x="16700186" y="9258300"/>
            <a:ext cx="1173243" cy="723105"/>
          </a:xfrm>
          <a:custGeom>
            <a:avLst/>
            <a:gdLst/>
            <a:ahLst/>
            <a:cxnLst/>
            <a:rect l="l" t="t" r="r" b="b"/>
            <a:pathLst>
              <a:path w="1173242" h="723101">
                <a:moveTo>
                  <a:pt x="0" y="0"/>
                </a:moveTo>
                <a:lnTo>
                  <a:pt x="1173241" y="0"/>
                </a:lnTo>
                <a:lnTo>
                  <a:pt x="1173241" y="723101"/>
                </a:lnTo>
                <a:lnTo>
                  <a:pt x="0" y="723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02" t="-11513" b="-55348"/>
            </a:stretch>
          </a:blipFill>
        </p:spPr>
        <p:txBody>
          <a:bodyPr/>
          <a:lstStyle/>
          <a:p>
            <a:endParaRPr lang="en-GR" sz="1500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9942875D-ECF8-394D-CC88-605702F0310B}"/>
              </a:ext>
            </a:extLst>
          </p:cNvPr>
          <p:cNvSpPr/>
          <p:nvPr userDrawn="1"/>
        </p:nvSpPr>
        <p:spPr>
          <a:xfrm>
            <a:off x="439744" y="9186621"/>
            <a:ext cx="480023" cy="572074"/>
          </a:xfrm>
          <a:custGeom>
            <a:avLst/>
            <a:gdLst/>
            <a:ahLst/>
            <a:cxnLst/>
            <a:rect l="l" t="t" r="r" b="b"/>
            <a:pathLst>
              <a:path w="480021" h="572071">
                <a:moveTo>
                  <a:pt x="0" y="0"/>
                </a:moveTo>
                <a:lnTo>
                  <a:pt x="480021" y="0"/>
                </a:lnTo>
                <a:lnTo>
                  <a:pt x="480021" y="572071"/>
                </a:lnTo>
                <a:lnTo>
                  <a:pt x="0" y="572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952" t="-27282" r="-241767" b="-24706"/>
            </a:stretch>
          </a:blipFill>
        </p:spPr>
        <p:txBody>
          <a:bodyPr/>
          <a:lstStyle/>
          <a:p>
            <a:endParaRPr lang="en-GR" sz="1500"/>
          </a:p>
        </p:txBody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E6DE3979-6421-729A-0754-6884DA30FF46}"/>
              </a:ext>
            </a:extLst>
          </p:cNvPr>
          <p:cNvSpPr/>
          <p:nvPr userDrawn="1"/>
        </p:nvSpPr>
        <p:spPr>
          <a:xfrm>
            <a:off x="932322" y="9186621"/>
            <a:ext cx="1177587" cy="572074"/>
          </a:xfrm>
          <a:custGeom>
            <a:avLst/>
            <a:gdLst/>
            <a:ahLst/>
            <a:cxnLst/>
            <a:rect l="l" t="t" r="r" b="b"/>
            <a:pathLst>
              <a:path w="1177589" h="572071">
                <a:moveTo>
                  <a:pt x="0" y="0"/>
                </a:moveTo>
                <a:lnTo>
                  <a:pt x="1177589" y="0"/>
                </a:lnTo>
                <a:lnTo>
                  <a:pt x="1177589" y="572071"/>
                </a:lnTo>
                <a:lnTo>
                  <a:pt x="0" y="57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7168" t="-27654" b="-25065"/>
            </a:stretch>
          </a:blipFill>
        </p:spPr>
        <p:txBody>
          <a:bodyPr/>
          <a:lstStyle/>
          <a:p>
            <a:endParaRPr lang="en-GR" sz="1500"/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245B1107-CA4B-3D5D-5C3C-2CEE94E8517A}"/>
              </a:ext>
            </a:extLst>
          </p:cNvPr>
          <p:cNvSpPr txBox="1"/>
          <p:nvPr userDrawn="1"/>
        </p:nvSpPr>
        <p:spPr>
          <a:xfrm>
            <a:off x="487388" y="9781893"/>
            <a:ext cx="2753907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5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Grant Agreement # 101192912</a:t>
            </a:r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F664AD6C-9244-9D9C-3BAC-6B732839FF1F}"/>
              </a:ext>
            </a:extLst>
          </p:cNvPr>
          <p:cNvSpPr/>
          <p:nvPr userDrawn="1"/>
        </p:nvSpPr>
        <p:spPr>
          <a:xfrm rot="-10800000">
            <a:off x="0" y="6"/>
            <a:ext cx="4419146" cy="4362897"/>
          </a:xfrm>
          <a:custGeom>
            <a:avLst/>
            <a:gdLst/>
            <a:ahLst/>
            <a:cxnLst/>
            <a:rect l="l" t="t" r="r" b="b"/>
            <a:pathLst>
              <a:path w="4419144" h="4362900">
                <a:moveTo>
                  <a:pt x="0" y="0"/>
                </a:moveTo>
                <a:lnTo>
                  <a:pt x="4419144" y="0"/>
                </a:lnTo>
                <a:lnTo>
                  <a:pt x="4419144" y="4362900"/>
                </a:lnTo>
                <a:lnTo>
                  <a:pt x="0" y="4362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R" sz="1500"/>
          </a:p>
        </p:txBody>
      </p:sp>
      <p:grpSp>
        <p:nvGrpSpPr>
          <p:cNvPr id="31" name="Group 11">
            <a:extLst>
              <a:ext uri="{FF2B5EF4-FFF2-40B4-BE49-F238E27FC236}">
                <a16:creationId xmlns:a16="http://schemas.microsoft.com/office/drawing/2014/main" id="{3EEC3954-36CC-E880-74D8-C3DD5FE110B4}"/>
              </a:ext>
            </a:extLst>
          </p:cNvPr>
          <p:cNvGrpSpPr/>
          <p:nvPr userDrawn="1"/>
        </p:nvGrpSpPr>
        <p:grpSpPr>
          <a:xfrm>
            <a:off x="0" y="0"/>
            <a:ext cx="2463366" cy="2463368"/>
            <a:chOff x="0" y="0"/>
            <a:chExt cx="812800" cy="812800"/>
          </a:xfrm>
        </p:grpSpPr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581F4131-85F5-6CFA-85A4-06100012180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14282" y="0"/>
                  </a:moveTo>
                  <a:lnTo>
                    <a:pt x="498518" y="0"/>
                  </a:lnTo>
                  <a:cubicBezTo>
                    <a:pt x="672091" y="0"/>
                    <a:pt x="812800" y="140709"/>
                    <a:pt x="812800" y="314282"/>
                  </a:cubicBezTo>
                  <a:lnTo>
                    <a:pt x="812800" y="498518"/>
                  </a:lnTo>
                  <a:cubicBezTo>
                    <a:pt x="812800" y="672091"/>
                    <a:pt x="672091" y="812800"/>
                    <a:pt x="498518" y="812800"/>
                  </a:cubicBezTo>
                  <a:lnTo>
                    <a:pt x="314282" y="812800"/>
                  </a:lnTo>
                  <a:cubicBezTo>
                    <a:pt x="140709" y="812800"/>
                    <a:pt x="0" y="672091"/>
                    <a:pt x="0" y="498518"/>
                  </a:cubicBezTo>
                  <a:lnTo>
                    <a:pt x="0" y="314282"/>
                  </a:lnTo>
                  <a:cubicBezTo>
                    <a:pt x="0" y="140709"/>
                    <a:pt x="140709" y="0"/>
                    <a:pt x="314282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R" sz="1500"/>
            </a:p>
          </p:txBody>
        </p:sp>
      </p:grpSp>
      <p:sp>
        <p:nvSpPr>
          <p:cNvPr id="33" name="AutoShape 13">
            <a:extLst>
              <a:ext uri="{FF2B5EF4-FFF2-40B4-BE49-F238E27FC236}">
                <a16:creationId xmlns:a16="http://schemas.microsoft.com/office/drawing/2014/main" id="{FFCE9C47-FE20-77AE-81AC-559305147EB8}"/>
              </a:ext>
            </a:extLst>
          </p:cNvPr>
          <p:cNvSpPr/>
          <p:nvPr userDrawn="1"/>
        </p:nvSpPr>
        <p:spPr>
          <a:xfrm flipV="1">
            <a:off x="-56909" y="-70780"/>
            <a:ext cx="4556536" cy="453351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R" sz="1500"/>
          </a:p>
        </p:txBody>
      </p:sp>
      <p:sp>
        <p:nvSpPr>
          <p:cNvPr id="37" name="TextBox 21">
            <a:extLst>
              <a:ext uri="{FF2B5EF4-FFF2-40B4-BE49-F238E27FC236}">
                <a16:creationId xmlns:a16="http://schemas.microsoft.com/office/drawing/2014/main" id="{CA416C03-8CA4-F0F6-2F0C-48195BEFB45F}"/>
              </a:ext>
            </a:extLst>
          </p:cNvPr>
          <p:cNvSpPr txBox="1"/>
          <p:nvPr userDrawn="1"/>
        </p:nvSpPr>
        <p:spPr>
          <a:xfrm>
            <a:off x="14787336" y="9377410"/>
            <a:ext cx="1912853" cy="588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30"/>
              </a:lnSpc>
            </a:pPr>
            <a:r>
              <a:rPr lang="en-US" sz="15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Co-funded by the European Union</a:t>
            </a:r>
          </a:p>
        </p:txBody>
      </p:sp>
      <p:sp>
        <p:nvSpPr>
          <p:cNvPr id="8" name="Vertical Text Placeholder 7">
            <a:extLst>
              <a:ext uri="{FF2B5EF4-FFF2-40B4-BE49-F238E27FC236}">
                <a16:creationId xmlns:a16="http://schemas.microsoft.com/office/drawing/2014/main" id="{5B6B7242-0876-DE6F-2A77-6659DA2A9A57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6200000">
            <a:off x="9132030" y="-1028700"/>
            <a:ext cx="914400" cy="8229600"/>
          </a:xfrm>
          <a:prstGeom prst="rect">
            <a:avLst/>
          </a:prstGeom>
        </p:spPr>
        <p:txBody>
          <a:bodyPr vert="eaVert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3196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Presenter</a:t>
            </a:r>
            <a:endParaRPr lang="en-GR" dirty="0"/>
          </a:p>
        </p:txBody>
      </p:sp>
      <p:sp>
        <p:nvSpPr>
          <p:cNvPr id="9" name="Vertical Text Placeholder 7">
            <a:extLst>
              <a:ext uri="{FF2B5EF4-FFF2-40B4-BE49-F238E27FC236}">
                <a16:creationId xmlns:a16="http://schemas.microsoft.com/office/drawing/2014/main" id="{F1928F13-64CA-58F5-8983-6CDF95CFD814}"/>
              </a:ext>
            </a:extLst>
          </p:cNvPr>
          <p:cNvSpPr>
            <a:spLocks noGrp="1"/>
          </p:cNvSpPr>
          <p:nvPr>
            <p:ph type="body" orient="vert" sz="quarter" idx="11" hasCustomPrompt="1"/>
          </p:nvPr>
        </p:nvSpPr>
        <p:spPr>
          <a:xfrm rot="16200000">
            <a:off x="15638550" y="-497542"/>
            <a:ext cx="1440878" cy="3047173"/>
          </a:xfrm>
          <a:prstGeom prst="rect">
            <a:avLst/>
          </a:prstGeom>
        </p:spPr>
        <p:txBody>
          <a:bodyPr vert="eaVert"/>
          <a:lstStyle>
            <a:lvl1pPr marL="0" indent="0">
              <a:buNone/>
              <a:defRPr sz="819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7996" dirty="0">
                <a:solidFill>
                  <a:srgbClr val="FFFFFF"/>
                </a:solidFill>
                <a:latin typeface="Kiona"/>
                <a:ea typeface="Kiona"/>
                <a:cs typeface="Kiona"/>
                <a:sym typeface="Kiona"/>
              </a:rPr>
              <a:t>TITLE</a:t>
            </a:r>
            <a:endParaRPr lang="en-GR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3">
            <a:extLst>
              <a:ext uri="{FF2B5EF4-FFF2-40B4-BE49-F238E27FC236}">
                <a16:creationId xmlns:a16="http://schemas.microsoft.com/office/drawing/2014/main" id="{923E83EC-E606-69B7-4FA5-2EEB2FBC20A4}"/>
              </a:ext>
            </a:extLst>
          </p:cNvPr>
          <p:cNvSpPr/>
          <p:nvPr userDrawn="1"/>
        </p:nvSpPr>
        <p:spPr>
          <a:xfrm>
            <a:off x="1615296" y="2181460"/>
            <a:ext cx="14744840" cy="8105547"/>
          </a:xfrm>
          <a:custGeom>
            <a:avLst/>
            <a:gdLst/>
            <a:ahLst/>
            <a:cxnLst/>
            <a:rect l="l" t="t" r="r" b="b"/>
            <a:pathLst>
              <a:path w="14744840" h="8105550">
                <a:moveTo>
                  <a:pt x="0" y="0"/>
                </a:moveTo>
                <a:lnTo>
                  <a:pt x="14744840" y="0"/>
                </a:lnTo>
                <a:lnTo>
                  <a:pt x="14744840" y="8105550"/>
                </a:lnTo>
                <a:lnTo>
                  <a:pt x="0" y="81055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r="-198" b="-2527"/>
            </a:stretch>
          </a:blipFill>
        </p:spPr>
        <p:txBody>
          <a:bodyPr/>
          <a:lstStyle/>
          <a:p>
            <a:endParaRPr lang="en-GR" sz="1500"/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A9A7C912-7713-DAE6-75A5-E270C90648DA}"/>
              </a:ext>
            </a:extLst>
          </p:cNvPr>
          <p:cNvGrpSpPr/>
          <p:nvPr userDrawn="1"/>
        </p:nvGrpSpPr>
        <p:grpSpPr>
          <a:xfrm>
            <a:off x="0" y="8875862"/>
            <a:ext cx="18288000" cy="1411144"/>
            <a:chOff x="0" y="0"/>
            <a:chExt cx="4816593" cy="371661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7903E04F-063F-AA13-E581-E9E59145D0A2}"/>
                </a:ext>
              </a:extLst>
            </p:cNvPr>
            <p:cNvSpPr/>
            <p:nvPr/>
          </p:nvSpPr>
          <p:spPr>
            <a:xfrm>
              <a:off x="0" y="0"/>
              <a:ext cx="4816592" cy="371661"/>
            </a:xfrm>
            <a:custGeom>
              <a:avLst/>
              <a:gdLst/>
              <a:ahLst/>
              <a:cxnLst/>
              <a:rect l="l" t="t" r="r" b="b"/>
              <a:pathLst>
                <a:path w="4816592" h="371661">
                  <a:moveTo>
                    <a:pt x="0" y="0"/>
                  </a:moveTo>
                  <a:lnTo>
                    <a:pt x="4816592" y="0"/>
                  </a:lnTo>
                  <a:lnTo>
                    <a:pt x="4816592" y="371661"/>
                  </a:lnTo>
                  <a:lnTo>
                    <a:pt x="0" y="371661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</p:spPr>
          <p:txBody>
            <a:bodyPr/>
            <a:lstStyle/>
            <a:p>
              <a:endParaRPr lang="en-GR" sz="1500"/>
            </a:p>
          </p:txBody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98EE9836-0109-DA77-741C-E58A5CC14EBD}"/>
                </a:ext>
              </a:extLst>
            </p:cNvPr>
            <p:cNvSpPr txBox="1"/>
            <p:nvPr/>
          </p:nvSpPr>
          <p:spPr>
            <a:xfrm>
              <a:off x="0" y="-38100"/>
              <a:ext cx="4816593" cy="409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6"/>
                </a:lnSpc>
              </a:pPr>
              <a:endParaRPr sz="1500" dirty="0"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F5CD275F-79FA-2580-E90D-4BBD41F7B1CD}"/>
              </a:ext>
            </a:extLst>
          </p:cNvPr>
          <p:cNvSpPr/>
          <p:nvPr userDrawn="1"/>
        </p:nvSpPr>
        <p:spPr>
          <a:xfrm>
            <a:off x="16890686" y="9258300"/>
            <a:ext cx="1173243" cy="723105"/>
          </a:xfrm>
          <a:custGeom>
            <a:avLst/>
            <a:gdLst/>
            <a:ahLst/>
            <a:cxnLst/>
            <a:rect l="l" t="t" r="r" b="b"/>
            <a:pathLst>
              <a:path w="1173242" h="723101">
                <a:moveTo>
                  <a:pt x="0" y="0"/>
                </a:moveTo>
                <a:lnTo>
                  <a:pt x="1173241" y="0"/>
                </a:lnTo>
                <a:lnTo>
                  <a:pt x="1173241" y="723101"/>
                </a:lnTo>
                <a:lnTo>
                  <a:pt x="0" y="723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02" t="-11513" b="-55348"/>
            </a:stretch>
          </a:blipFill>
        </p:spPr>
        <p:txBody>
          <a:bodyPr/>
          <a:lstStyle/>
          <a:p>
            <a:endParaRPr lang="en-GR" sz="1500"/>
          </a:p>
        </p:txBody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0DDAB389-525D-C048-9D3C-249B2469032D}"/>
              </a:ext>
            </a:extLst>
          </p:cNvPr>
          <p:cNvSpPr/>
          <p:nvPr userDrawn="1"/>
        </p:nvSpPr>
        <p:spPr>
          <a:xfrm>
            <a:off x="439744" y="9186621"/>
            <a:ext cx="480023" cy="572074"/>
          </a:xfrm>
          <a:custGeom>
            <a:avLst/>
            <a:gdLst/>
            <a:ahLst/>
            <a:cxnLst/>
            <a:rect l="l" t="t" r="r" b="b"/>
            <a:pathLst>
              <a:path w="480021" h="572071">
                <a:moveTo>
                  <a:pt x="0" y="0"/>
                </a:moveTo>
                <a:lnTo>
                  <a:pt x="480021" y="0"/>
                </a:lnTo>
                <a:lnTo>
                  <a:pt x="480021" y="572071"/>
                </a:lnTo>
                <a:lnTo>
                  <a:pt x="0" y="572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952" t="-27282" r="-241767" b="-24706"/>
            </a:stretch>
          </a:blipFill>
        </p:spPr>
        <p:txBody>
          <a:bodyPr/>
          <a:lstStyle/>
          <a:p>
            <a:endParaRPr lang="en-GR" sz="1500"/>
          </a:p>
        </p:txBody>
      </p:sp>
      <p:sp>
        <p:nvSpPr>
          <p:cNvPr id="29" name="Freeform 9">
            <a:extLst>
              <a:ext uri="{FF2B5EF4-FFF2-40B4-BE49-F238E27FC236}">
                <a16:creationId xmlns:a16="http://schemas.microsoft.com/office/drawing/2014/main" id="{1A8E9ABC-FFCB-014F-BFB2-E7ADE1ACC59F}"/>
              </a:ext>
            </a:extLst>
          </p:cNvPr>
          <p:cNvSpPr/>
          <p:nvPr userDrawn="1"/>
        </p:nvSpPr>
        <p:spPr>
          <a:xfrm>
            <a:off x="932322" y="9186621"/>
            <a:ext cx="1177587" cy="572074"/>
          </a:xfrm>
          <a:custGeom>
            <a:avLst/>
            <a:gdLst/>
            <a:ahLst/>
            <a:cxnLst/>
            <a:rect l="l" t="t" r="r" b="b"/>
            <a:pathLst>
              <a:path w="1177589" h="572071">
                <a:moveTo>
                  <a:pt x="0" y="0"/>
                </a:moveTo>
                <a:lnTo>
                  <a:pt x="1177589" y="0"/>
                </a:lnTo>
                <a:lnTo>
                  <a:pt x="1177589" y="572071"/>
                </a:lnTo>
                <a:lnTo>
                  <a:pt x="0" y="57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7168" t="-27654" b="-25065"/>
            </a:stretch>
          </a:blipFill>
        </p:spPr>
        <p:txBody>
          <a:bodyPr/>
          <a:lstStyle/>
          <a:p>
            <a:endParaRPr lang="en-GR" sz="1500"/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BCCE26F9-60E7-67CB-08A9-654B025F83F6}"/>
              </a:ext>
            </a:extLst>
          </p:cNvPr>
          <p:cNvSpPr/>
          <p:nvPr userDrawn="1"/>
        </p:nvSpPr>
        <p:spPr>
          <a:xfrm rot="-10800000">
            <a:off x="0" y="6"/>
            <a:ext cx="4419146" cy="4362897"/>
          </a:xfrm>
          <a:custGeom>
            <a:avLst/>
            <a:gdLst/>
            <a:ahLst/>
            <a:cxnLst/>
            <a:rect l="l" t="t" r="r" b="b"/>
            <a:pathLst>
              <a:path w="4419144" h="4362900">
                <a:moveTo>
                  <a:pt x="0" y="0"/>
                </a:moveTo>
                <a:lnTo>
                  <a:pt x="4419144" y="0"/>
                </a:lnTo>
                <a:lnTo>
                  <a:pt x="4419144" y="4362900"/>
                </a:lnTo>
                <a:lnTo>
                  <a:pt x="0" y="4362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R" sz="1500"/>
          </a:p>
        </p:txBody>
      </p:sp>
      <p:grpSp>
        <p:nvGrpSpPr>
          <p:cNvPr id="31" name="Group 11">
            <a:extLst>
              <a:ext uri="{FF2B5EF4-FFF2-40B4-BE49-F238E27FC236}">
                <a16:creationId xmlns:a16="http://schemas.microsoft.com/office/drawing/2014/main" id="{07550E40-6CC7-3A1F-A331-2B7DBA25ACA1}"/>
              </a:ext>
            </a:extLst>
          </p:cNvPr>
          <p:cNvGrpSpPr/>
          <p:nvPr userDrawn="1"/>
        </p:nvGrpSpPr>
        <p:grpSpPr>
          <a:xfrm>
            <a:off x="0" y="0"/>
            <a:ext cx="2463366" cy="2463368"/>
            <a:chOff x="0" y="0"/>
            <a:chExt cx="812800" cy="812800"/>
          </a:xfrm>
        </p:grpSpPr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1627D42-2105-B55F-1425-3EF0A8C4AA9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14282" y="0"/>
                  </a:moveTo>
                  <a:lnTo>
                    <a:pt x="498518" y="0"/>
                  </a:lnTo>
                  <a:cubicBezTo>
                    <a:pt x="672091" y="0"/>
                    <a:pt x="812800" y="140709"/>
                    <a:pt x="812800" y="314282"/>
                  </a:cubicBezTo>
                  <a:lnTo>
                    <a:pt x="812800" y="498518"/>
                  </a:lnTo>
                  <a:cubicBezTo>
                    <a:pt x="812800" y="672091"/>
                    <a:pt x="672091" y="812800"/>
                    <a:pt x="498518" y="812800"/>
                  </a:cubicBezTo>
                  <a:lnTo>
                    <a:pt x="314282" y="812800"/>
                  </a:lnTo>
                  <a:cubicBezTo>
                    <a:pt x="140709" y="812800"/>
                    <a:pt x="0" y="672091"/>
                    <a:pt x="0" y="498518"/>
                  </a:cubicBezTo>
                  <a:lnTo>
                    <a:pt x="0" y="314282"/>
                  </a:lnTo>
                  <a:cubicBezTo>
                    <a:pt x="0" y="140709"/>
                    <a:pt x="140709" y="0"/>
                    <a:pt x="314282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R" sz="1500"/>
            </a:p>
          </p:txBody>
        </p:sp>
      </p:grpSp>
      <p:sp>
        <p:nvSpPr>
          <p:cNvPr id="33" name="AutoShape 13">
            <a:extLst>
              <a:ext uri="{FF2B5EF4-FFF2-40B4-BE49-F238E27FC236}">
                <a16:creationId xmlns:a16="http://schemas.microsoft.com/office/drawing/2014/main" id="{21BDD254-235B-4B90-FDF7-93E2A43D59E6}"/>
              </a:ext>
            </a:extLst>
          </p:cNvPr>
          <p:cNvSpPr/>
          <p:nvPr userDrawn="1"/>
        </p:nvSpPr>
        <p:spPr>
          <a:xfrm flipV="1">
            <a:off x="-56909" y="-70780"/>
            <a:ext cx="4556536" cy="453351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R" sz="1500"/>
          </a:p>
        </p:txBody>
      </p:sp>
      <p:sp>
        <p:nvSpPr>
          <p:cNvPr id="34" name="AutoShape 18">
            <a:extLst>
              <a:ext uri="{FF2B5EF4-FFF2-40B4-BE49-F238E27FC236}">
                <a16:creationId xmlns:a16="http://schemas.microsoft.com/office/drawing/2014/main" id="{548BA4CF-6DA2-C0B5-783C-6B9143C3C85D}"/>
              </a:ext>
            </a:extLst>
          </p:cNvPr>
          <p:cNvSpPr/>
          <p:nvPr userDrawn="1"/>
        </p:nvSpPr>
        <p:spPr>
          <a:xfrm>
            <a:off x="-80912" y="6847842"/>
            <a:ext cx="18368843" cy="67680"/>
          </a:xfrm>
          <a:prstGeom prst="line">
            <a:avLst/>
          </a:prstGeom>
          <a:ln w="38100" cap="flat">
            <a:solidFill>
              <a:srgbClr val="58A49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R" sz="1500"/>
          </a:p>
        </p:txBody>
      </p:sp>
      <p:grpSp>
        <p:nvGrpSpPr>
          <p:cNvPr id="35" name="Group 19">
            <a:extLst>
              <a:ext uri="{FF2B5EF4-FFF2-40B4-BE49-F238E27FC236}">
                <a16:creationId xmlns:a16="http://schemas.microsoft.com/office/drawing/2014/main" id="{E8BE21ED-C427-2487-3D13-ECA7A615FC32}"/>
              </a:ext>
            </a:extLst>
          </p:cNvPr>
          <p:cNvGrpSpPr/>
          <p:nvPr userDrawn="1"/>
        </p:nvGrpSpPr>
        <p:grpSpPr>
          <a:xfrm>
            <a:off x="9785652" y="7751262"/>
            <a:ext cx="8278277" cy="875439"/>
            <a:chOff x="0" y="-47625"/>
            <a:chExt cx="11037704" cy="1167252"/>
          </a:xfrm>
        </p:grpSpPr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44EB07A3-6339-1963-256C-A858F69CEA16}"/>
                </a:ext>
              </a:extLst>
            </p:cNvPr>
            <p:cNvSpPr/>
            <p:nvPr/>
          </p:nvSpPr>
          <p:spPr>
            <a:xfrm>
              <a:off x="10582267" y="80876"/>
              <a:ext cx="272493" cy="374561"/>
            </a:xfrm>
            <a:custGeom>
              <a:avLst/>
              <a:gdLst/>
              <a:ahLst/>
              <a:cxnLst/>
              <a:rect l="l" t="t" r="r" b="b"/>
              <a:pathLst>
                <a:path w="272493" h="374561">
                  <a:moveTo>
                    <a:pt x="0" y="0"/>
                  </a:moveTo>
                  <a:lnTo>
                    <a:pt x="272493" y="0"/>
                  </a:lnTo>
                  <a:lnTo>
                    <a:pt x="272493" y="374561"/>
                  </a:lnTo>
                  <a:lnTo>
                    <a:pt x="0" y="3745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R" sz="1500"/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A75E5DB0-1D65-2102-1B80-0D188DC73CD1}"/>
                </a:ext>
              </a:extLst>
            </p:cNvPr>
            <p:cNvSpPr/>
            <p:nvPr/>
          </p:nvSpPr>
          <p:spPr>
            <a:xfrm>
              <a:off x="10582267" y="655567"/>
              <a:ext cx="455437" cy="455437"/>
            </a:xfrm>
            <a:custGeom>
              <a:avLst/>
              <a:gdLst/>
              <a:ahLst/>
              <a:cxnLst/>
              <a:rect l="l" t="t" r="r" b="b"/>
              <a:pathLst>
                <a:path w="455437" h="455437">
                  <a:moveTo>
                    <a:pt x="0" y="0"/>
                  </a:moveTo>
                  <a:lnTo>
                    <a:pt x="455437" y="0"/>
                  </a:lnTo>
                  <a:lnTo>
                    <a:pt x="455437" y="455437"/>
                  </a:lnTo>
                  <a:lnTo>
                    <a:pt x="0" y="4554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R" sz="1500"/>
            </a:p>
          </p:txBody>
        </p:sp>
        <p:sp>
          <p:nvSpPr>
            <p:cNvPr id="102" name="TextBox 22">
              <a:extLst>
                <a:ext uri="{FF2B5EF4-FFF2-40B4-BE49-F238E27FC236}">
                  <a16:creationId xmlns:a16="http://schemas.microsoft.com/office/drawing/2014/main" id="{B8CD1098-AF27-EAE2-4853-ECB723426667}"/>
                </a:ext>
              </a:extLst>
            </p:cNvPr>
            <p:cNvSpPr txBox="1"/>
            <p:nvPr/>
          </p:nvSpPr>
          <p:spPr>
            <a:xfrm>
              <a:off x="5072707" y="-47625"/>
              <a:ext cx="5330877" cy="511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226"/>
                </a:lnSpc>
              </a:pPr>
              <a:r>
                <a:rPr lang="en-US" sz="2296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http://</a:t>
              </a:r>
              <a:r>
                <a:rPr lang="en-US" sz="2296" dirty="0" err="1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www.nexasphere.eu</a:t>
              </a:r>
              <a:r>
                <a:rPr lang="en-US" sz="2296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/</a:t>
              </a:r>
            </a:p>
          </p:txBody>
        </p:sp>
        <p:sp>
          <p:nvSpPr>
            <p:cNvPr id="103" name="TextBox 23">
              <a:extLst>
                <a:ext uri="{FF2B5EF4-FFF2-40B4-BE49-F238E27FC236}">
                  <a16:creationId xmlns:a16="http://schemas.microsoft.com/office/drawing/2014/main" id="{E8316ED4-F526-D136-DEFE-3DB63B7A2510}"/>
                </a:ext>
              </a:extLst>
            </p:cNvPr>
            <p:cNvSpPr txBox="1"/>
            <p:nvPr/>
          </p:nvSpPr>
          <p:spPr>
            <a:xfrm>
              <a:off x="0" y="607949"/>
              <a:ext cx="10403588" cy="511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226"/>
                </a:lnSpc>
              </a:pPr>
              <a:r>
                <a:rPr lang="en-US" sz="2296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https://www.linkedin.com/company/nexasphere-eu</a:t>
              </a:r>
            </a:p>
          </p:txBody>
        </p:sp>
      </p:grpSp>
      <p:grpSp>
        <p:nvGrpSpPr>
          <p:cNvPr id="120" name="Group 40">
            <a:extLst>
              <a:ext uri="{FF2B5EF4-FFF2-40B4-BE49-F238E27FC236}">
                <a16:creationId xmlns:a16="http://schemas.microsoft.com/office/drawing/2014/main" id="{65894A62-FA2F-402D-09AE-14BC34E6CC42}"/>
              </a:ext>
            </a:extLst>
          </p:cNvPr>
          <p:cNvGrpSpPr/>
          <p:nvPr userDrawn="1"/>
        </p:nvGrpSpPr>
        <p:grpSpPr>
          <a:xfrm>
            <a:off x="9935635" y="2633372"/>
            <a:ext cx="392636" cy="233989"/>
            <a:chOff x="0" y="0"/>
            <a:chExt cx="98841" cy="58903"/>
          </a:xfrm>
        </p:grpSpPr>
        <p:sp>
          <p:nvSpPr>
            <p:cNvPr id="121" name="Freeform 41">
              <a:extLst>
                <a:ext uri="{FF2B5EF4-FFF2-40B4-BE49-F238E27FC236}">
                  <a16:creationId xmlns:a16="http://schemas.microsoft.com/office/drawing/2014/main" id="{81483C1C-08FC-E115-0513-095092C629F2}"/>
                </a:ext>
              </a:extLst>
            </p:cNvPr>
            <p:cNvSpPr/>
            <p:nvPr/>
          </p:nvSpPr>
          <p:spPr>
            <a:xfrm>
              <a:off x="0" y="0"/>
              <a:ext cx="98841" cy="58903"/>
            </a:xfrm>
            <a:custGeom>
              <a:avLst/>
              <a:gdLst/>
              <a:ahLst/>
              <a:cxnLst/>
              <a:rect l="l" t="t" r="r" b="b"/>
              <a:pathLst>
                <a:path w="98841" h="58903">
                  <a:moveTo>
                    <a:pt x="0" y="0"/>
                  </a:moveTo>
                  <a:lnTo>
                    <a:pt x="98841" y="0"/>
                  </a:lnTo>
                  <a:lnTo>
                    <a:pt x="98841" y="58903"/>
                  </a:lnTo>
                  <a:lnTo>
                    <a:pt x="0" y="58903"/>
                  </a:lnTo>
                  <a:close/>
                </a:path>
              </a:pathLst>
            </a:custGeom>
            <a:solidFill>
              <a:srgbClr val="072642"/>
            </a:solidFill>
          </p:spPr>
          <p:txBody>
            <a:bodyPr/>
            <a:lstStyle/>
            <a:p>
              <a:endParaRPr lang="en-GR" sz="1500"/>
            </a:p>
          </p:txBody>
        </p:sp>
        <p:sp>
          <p:nvSpPr>
            <p:cNvPr id="122" name="TextBox 42">
              <a:extLst>
                <a:ext uri="{FF2B5EF4-FFF2-40B4-BE49-F238E27FC236}">
                  <a16:creationId xmlns:a16="http://schemas.microsoft.com/office/drawing/2014/main" id="{90424B73-D6AF-CB2A-4098-894E2483650A}"/>
                </a:ext>
              </a:extLst>
            </p:cNvPr>
            <p:cNvSpPr txBox="1"/>
            <p:nvPr/>
          </p:nvSpPr>
          <p:spPr>
            <a:xfrm>
              <a:off x="0" y="-38100"/>
              <a:ext cx="98841" cy="97003"/>
            </a:xfrm>
            <a:prstGeom prst="rect">
              <a:avLst/>
            </a:prstGeom>
          </p:spPr>
          <p:txBody>
            <a:bodyPr lIns="53148" tIns="53148" rIns="53148" bIns="53148" rtlCol="0" anchor="ctr"/>
            <a:lstStyle/>
            <a:p>
              <a:pPr algn="ctr">
                <a:lnSpc>
                  <a:spcPts val="3076"/>
                </a:lnSpc>
              </a:pPr>
              <a:endParaRPr sz="1500"/>
            </a:p>
          </p:txBody>
        </p:sp>
      </p:grpSp>
      <p:sp>
        <p:nvSpPr>
          <p:cNvPr id="137" name="TextBox 57">
            <a:extLst>
              <a:ext uri="{FF2B5EF4-FFF2-40B4-BE49-F238E27FC236}">
                <a16:creationId xmlns:a16="http://schemas.microsoft.com/office/drawing/2014/main" id="{61DA3CB0-6448-5E1C-93F3-71BF4578FFCF}"/>
              </a:ext>
            </a:extLst>
          </p:cNvPr>
          <p:cNvSpPr txBox="1"/>
          <p:nvPr/>
        </p:nvSpPr>
        <p:spPr>
          <a:xfrm>
            <a:off x="8804715" y="4681143"/>
            <a:ext cx="1480516" cy="459012"/>
          </a:xfrm>
          <a:prstGeom prst="rect">
            <a:avLst/>
          </a:prstGeom>
        </p:spPr>
        <p:txBody>
          <a:bodyPr lIns="53146" tIns="53146" rIns="53146" bIns="53146" rtlCol="0" anchor="ctr"/>
          <a:lstStyle/>
          <a:p>
            <a:pPr algn="ctr">
              <a:lnSpc>
                <a:spcPts val="3076"/>
              </a:lnSpc>
            </a:pPr>
            <a:endParaRPr sz="1500"/>
          </a:p>
        </p:txBody>
      </p:sp>
      <p:sp>
        <p:nvSpPr>
          <p:cNvPr id="139" name="Freeform 59">
            <a:extLst>
              <a:ext uri="{FF2B5EF4-FFF2-40B4-BE49-F238E27FC236}">
                <a16:creationId xmlns:a16="http://schemas.microsoft.com/office/drawing/2014/main" id="{A4E5A106-43E4-87B6-515F-CAA81E4D0570}"/>
              </a:ext>
            </a:extLst>
          </p:cNvPr>
          <p:cNvSpPr/>
          <p:nvPr userDrawn="1"/>
        </p:nvSpPr>
        <p:spPr>
          <a:xfrm>
            <a:off x="9017066" y="839391"/>
            <a:ext cx="340923" cy="285019"/>
          </a:xfrm>
          <a:custGeom>
            <a:avLst/>
            <a:gdLst/>
            <a:ahLst/>
            <a:cxnLst/>
            <a:rect l="l" t="t" r="r" b="b"/>
            <a:pathLst>
              <a:path w="340922" h="285018">
                <a:moveTo>
                  <a:pt x="0" y="0"/>
                </a:moveTo>
                <a:lnTo>
                  <a:pt x="340923" y="0"/>
                </a:lnTo>
                <a:lnTo>
                  <a:pt x="340923" y="285018"/>
                </a:lnTo>
                <a:lnTo>
                  <a:pt x="0" y="285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R" sz="1500"/>
          </a:p>
        </p:txBody>
      </p:sp>
      <p:sp>
        <p:nvSpPr>
          <p:cNvPr id="161" name="TextBox 81">
            <a:extLst>
              <a:ext uri="{FF2B5EF4-FFF2-40B4-BE49-F238E27FC236}">
                <a16:creationId xmlns:a16="http://schemas.microsoft.com/office/drawing/2014/main" id="{C2B73C34-31C8-B011-3524-FFA0AEF2A229}"/>
              </a:ext>
            </a:extLst>
          </p:cNvPr>
          <p:cNvSpPr txBox="1"/>
          <p:nvPr userDrawn="1"/>
        </p:nvSpPr>
        <p:spPr>
          <a:xfrm>
            <a:off x="487388" y="9781893"/>
            <a:ext cx="2753907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5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Grant Agreement # 101192912</a:t>
            </a:r>
          </a:p>
        </p:txBody>
      </p:sp>
      <p:sp>
        <p:nvSpPr>
          <p:cNvPr id="162" name="TextBox 82">
            <a:extLst>
              <a:ext uri="{FF2B5EF4-FFF2-40B4-BE49-F238E27FC236}">
                <a16:creationId xmlns:a16="http://schemas.microsoft.com/office/drawing/2014/main" id="{E86B664D-7C56-35C1-4BF9-0436C0E6B8BF}"/>
              </a:ext>
            </a:extLst>
          </p:cNvPr>
          <p:cNvSpPr txBox="1"/>
          <p:nvPr userDrawn="1"/>
        </p:nvSpPr>
        <p:spPr>
          <a:xfrm>
            <a:off x="14977836" y="9377410"/>
            <a:ext cx="1912853" cy="588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30"/>
              </a:lnSpc>
            </a:pPr>
            <a:r>
              <a:rPr lang="en-US" sz="15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Co-funded by the European Union</a:t>
            </a:r>
          </a:p>
        </p:txBody>
      </p:sp>
      <p:sp>
        <p:nvSpPr>
          <p:cNvPr id="163" name="TextBox 83">
            <a:extLst>
              <a:ext uri="{FF2B5EF4-FFF2-40B4-BE49-F238E27FC236}">
                <a16:creationId xmlns:a16="http://schemas.microsoft.com/office/drawing/2014/main" id="{D7EA0F70-CF65-CC3A-4897-89E0348D61C6}"/>
              </a:ext>
            </a:extLst>
          </p:cNvPr>
          <p:cNvSpPr txBox="1"/>
          <p:nvPr userDrawn="1"/>
        </p:nvSpPr>
        <p:spPr>
          <a:xfrm>
            <a:off x="487388" y="4901040"/>
            <a:ext cx="7168430" cy="1841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60"/>
              </a:lnSpc>
            </a:pPr>
            <a:r>
              <a:rPr lang="en-US" sz="8430">
                <a:solidFill>
                  <a:srgbClr val="FFFFFF"/>
                </a:solidFill>
                <a:latin typeface="Kiona"/>
                <a:ea typeface="Kiona"/>
                <a:cs typeface="Kiona"/>
                <a:sym typeface="Kiona"/>
              </a:rPr>
              <a:t>Thank you!</a:t>
            </a:r>
          </a:p>
        </p:txBody>
      </p:sp>
      <p:sp>
        <p:nvSpPr>
          <p:cNvPr id="164" name="TextBox 84">
            <a:extLst>
              <a:ext uri="{FF2B5EF4-FFF2-40B4-BE49-F238E27FC236}">
                <a16:creationId xmlns:a16="http://schemas.microsoft.com/office/drawing/2014/main" id="{C9A64C9B-6DFC-256D-213E-A0E78078E735}"/>
              </a:ext>
            </a:extLst>
          </p:cNvPr>
          <p:cNvSpPr txBox="1"/>
          <p:nvPr userDrawn="1"/>
        </p:nvSpPr>
        <p:spPr>
          <a:xfrm>
            <a:off x="487388" y="6216908"/>
            <a:ext cx="7168430" cy="1841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60"/>
              </a:lnSpc>
            </a:pPr>
            <a:r>
              <a:rPr lang="en-US" sz="8430">
                <a:solidFill>
                  <a:srgbClr val="FFFFFF"/>
                </a:solidFill>
                <a:latin typeface="Kiona"/>
                <a:ea typeface="Kiona"/>
                <a:cs typeface="Kiona"/>
                <a:sym typeface="Kiona"/>
              </a:rPr>
              <a:t>Questions?</a:t>
            </a:r>
          </a:p>
        </p:txBody>
      </p:sp>
      <p:sp>
        <p:nvSpPr>
          <p:cNvPr id="165" name="TextBox 85">
            <a:extLst>
              <a:ext uri="{FF2B5EF4-FFF2-40B4-BE49-F238E27FC236}">
                <a16:creationId xmlns:a16="http://schemas.microsoft.com/office/drawing/2014/main" id="{6FF4A647-761A-842C-2C5C-CF849B716ED0}"/>
              </a:ext>
            </a:extLst>
          </p:cNvPr>
          <p:cNvSpPr txBox="1"/>
          <p:nvPr userDrawn="1"/>
        </p:nvSpPr>
        <p:spPr>
          <a:xfrm>
            <a:off x="12776466" y="-179629"/>
            <a:ext cx="5287463" cy="752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16"/>
              </a:lnSpc>
            </a:pPr>
            <a:r>
              <a:rPr lang="en-US" sz="3466">
                <a:solidFill>
                  <a:srgbClr val="FFFFFF"/>
                </a:solidFill>
                <a:latin typeface="Kiona"/>
                <a:ea typeface="Kiona"/>
                <a:cs typeface="Kiona"/>
                <a:sym typeface="Kiona"/>
              </a:rPr>
              <a:t>iNVOLVED COUNTRIES</a:t>
            </a:r>
          </a:p>
        </p:txBody>
      </p:sp>
      <p:sp>
        <p:nvSpPr>
          <p:cNvPr id="166" name="AutoShape 86">
            <a:extLst>
              <a:ext uri="{FF2B5EF4-FFF2-40B4-BE49-F238E27FC236}">
                <a16:creationId xmlns:a16="http://schemas.microsoft.com/office/drawing/2014/main" id="{FBE9FC02-901B-C73C-D531-17553CFDB6F4}"/>
              </a:ext>
            </a:extLst>
          </p:cNvPr>
          <p:cNvSpPr/>
          <p:nvPr userDrawn="1"/>
        </p:nvSpPr>
        <p:spPr>
          <a:xfrm>
            <a:off x="4072006" y="369203"/>
            <a:ext cx="9028773" cy="35708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R" sz="150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451B944-4867-93AC-0111-6834C390148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"/>
          <a:stretch>
            <a:fillRect/>
          </a:stretch>
        </p:blipFill>
        <p:spPr>
          <a:xfrm>
            <a:off x="70254" y="594192"/>
            <a:ext cx="18193146" cy="962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98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8C10892A-17CE-ABD6-9936-95C390FACFCB}"/>
              </a:ext>
            </a:extLst>
          </p:cNvPr>
          <p:cNvGrpSpPr/>
          <p:nvPr userDrawn="1"/>
        </p:nvGrpSpPr>
        <p:grpSpPr>
          <a:xfrm>
            <a:off x="0" y="8086231"/>
            <a:ext cx="18288000" cy="2200769"/>
            <a:chOff x="0" y="0"/>
            <a:chExt cx="4816593" cy="579626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45D1A60F-612A-1139-2499-56750E09E742}"/>
                </a:ext>
              </a:extLst>
            </p:cNvPr>
            <p:cNvSpPr/>
            <p:nvPr/>
          </p:nvSpPr>
          <p:spPr>
            <a:xfrm>
              <a:off x="0" y="0"/>
              <a:ext cx="4816592" cy="579626"/>
            </a:xfrm>
            <a:custGeom>
              <a:avLst/>
              <a:gdLst/>
              <a:ahLst/>
              <a:cxnLst/>
              <a:rect l="l" t="t" r="r" b="b"/>
              <a:pathLst>
                <a:path w="4816592" h="579626">
                  <a:moveTo>
                    <a:pt x="0" y="0"/>
                  </a:moveTo>
                  <a:lnTo>
                    <a:pt x="4816592" y="0"/>
                  </a:lnTo>
                  <a:lnTo>
                    <a:pt x="4816592" y="579626"/>
                  </a:lnTo>
                  <a:lnTo>
                    <a:pt x="0" y="579626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</p:spPr>
          <p:txBody>
            <a:bodyPr/>
            <a:lstStyle/>
            <a:p>
              <a:endParaRPr lang="en-GR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47E55FDD-EEF9-9778-8CA2-881D9397ECE7}"/>
                </a:ext>
              </a:extLst>
            </p:cNvPr>
            <p:cNvSpPr txBox="1"/>
            <p:nvPr/>
          </p:nvSpPr>
          <p:spPr>
            <a:xfrm>
              <a:off x="0" y="-38100"/>
              <a:ext cx="4816593" cy="6177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0"/>
                </a:lnSpc>
              </a:pPr>
              <a:endParaRPr dirty="0"/>
            </a:p>
          </p:txBody>
        </p:sp>
      </p:grpSp>
      <p:sp>
        <p:nvSpPr>
          <p:cNvPr id="10" name="Freeform 5">
            <a:extLst>
              <a:ext uri="{FF2B5EF4-FFF2-40B4-BE49-F238E27FC236}">
                <a16:creationId xmlns:a16="http://schemas.microsoft.com/office/drawing/2014/main" id="{049ABF08-DDC9-096B-4CB1-095C67113CD0}"/>
              </a:ext>
            </a:extLst>
          </p:cNvPr>
          <p:cNvSpPr/>
          <p:nvPr userDrawn="1"/>
        </p:nvSpPr>
        <p:spPr>
          <a:xfrm>
            <a:off x="1782781" y="2181450"/>
            <a:ext cx="14409867" cy="8105550"/>
          </a:xfrm>
          <a:custGeom>
            <a:avLst/>
            <a:gdLst/>
            <a:ahLst/>
            <a:cxnLst/>
            <a:rect l="l" t="t" r="r" b="b"/>
            <a:pathLst>
              <a:path w="14409867" h="8105550">
                <a:moveTo>
                  <a:pt x="0" y="0"/>
                </a:moveTo>
                <a:lnTo>
                  <a:pt x="14409866" y="0"/>
                </a:lnTo>
                <a:lnTo>
                  <a:pt x="14409866" y="8105550"/>
                </a:lnTo>
                <a:lnTo>
                  <a:pt x="0" y="81055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R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E53D21FD-811C-9C17-AFFA-4EA8585CE190}"/>
              </a:ext>
            </a:extLst>
          </p:cNvPr>
          <p:cNvSpPr/>
          <p:nvPr userDrawn="1"/>
        </p:nvSpPr>
        <p:spPr>
          <a:xfrm>
            <a:off x="15770953" y="8598260"/>
            <a:ext cx="1622993" cy="1000296"/>
          </a:xfrm>
          <a:custGeom>
            <a:avLst/>
            <a:gdLst/>
            <a:ahLst/>
            <a:cxnLst/>
            <a:rect l="l" t="t" r="r" b="b"/>
            <a:pathLst>
              <a:path w="1622993" h="1000296">
                <a:moveTo>
                  <a:pt x="0" y="0"/>
                </a:moveTo>
                <a:lnTo>
                  <a:pt x="1622994" y="0"/>
                </a:lnTo>
                <a:lnTo>
                  <a:pt x="1622994" y="1000295"/>
                </a:lnTo>
                <a:lnTo>
                  <a:pt x="0" y="1000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02" t="-11513" b="-55348"/>
            </a:stretch>
          </a:blipFill>
        </p:spPr>
        <p:txBody>
          <a:bodyPr/>
          <a:lstStyle/>
          <a:p>
            <a:endParaRPr lang="en-GR"/>
          </a:p>
        </p:txBody>
      </p:sp>
      <p:grpSp>
        <p:nvGrpSpPr>
          <p:cNvPr id="12" name="Group 7">
            <a:extLst>
              <a:ext uri="{FF2B5EF4-FFF2-40B4-BE49-F238E27FC236}">
                <a16:creationId xmlns:a16="http://schemas.microsoft.com/office/drawing/2014/main" id="{BACAAD2D-374D-4A50-CE79-4075B743AB85}"/>
              </a:ext>
            </a:extLst>
          </p:cNvPr>
          <p:cNvGrpSpPr/>
          <p:nvPr userDrawn="1"/>
        </p:nvGrpSpPr>
        <p:grpSpPr>
          <a:xfrm>
            <a:off x="938962" y="8486284"/>
            <a:ext cx="2337330" cy="800591"/>
            <a:chOff x="0" y="0"/>
            <a:chExt cx="3116440" cy="1067454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07C0533-7B35-5766-B17B-AB5A87F695AD}"/>
                </a:ext>
              </a:extLst>
            </p:cNvPr>
            <p:cNvSpPr/>
            <p:nvPr/>
          </p:nvSpPr>
          <p:spPr>
            <a:xfrm>
              <a:off x="0" y="0"/>
              <a:ext cx="895694" cy="1067454"/>
            </a:xfrm>
            <a:custGeom>
              <a:avLst/>
              <a:gdLst/>
              <a:ahLst/>
              <a:cxnLst/>
              <a:rect l="l" t="t" r="r" b="b"/>
              <a:pathLst>
                <a:path w="895694" h="1067454">
                  <a:moveTo>
                    <a:pt x="0" y="0"/>
                  </a:moveTo>
                  <a:lnTo>
                    <a:pt x="895694" y="0"/>
                  </a:lnTo>
                  <a:lnTo>
                    <a:pt x="895694" y="1067454"/>
                  </a:lnTo>
                  <a:lnTo>
                    <a:pt x="0" y="1067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952" t="-27282" r="-241767" b="-24706"/>
              </a:stretch>
            </a:blipFill>
          </p:spPr>
          <p:txBody>
            <a:bodyPr/>
            <a:lstStyle/>
            <a:p>
              <a:endParaRPr lang="en-G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C86AE9-8A06-5885-CFA8-36BB7662C157}"/>
                </a:ext>
              </a:extLst>
            </p:cNvPr>
            <p:cNvSpPr/>
            <p:nvPr/>
          </p:nvSpPr>
          <p:spPr>
            <a:xfrm>
              <a:off x="919121" y="0"/>
              <a:ext cx="2197319" cy="1067454"/>
            </a:xfrm>
            <a:custGeom>
              <a:avLst/>
              <a:gdLst/>
              <a:ahLst/>
              <a:cxnLst/>
              <a:rect l="l" t="t" r="r" b="b"/>
              <a:pathLst>
                <a:path w="2197319" h="1067454">
                  <a:moveTo>
                    <a:pt x="0" y="0"/>
                  </a:moveTo>
                  <a:lnTo>
                    <a:pt x="2197319" y="0"/>
                  </a:lnTo>
                  <a:lnTo>
                    <a:pt x="2197319" y="1067454"/>
                  </a:lnTo>
                  <a:lnTo>
                    <a:pt x="0" y="1067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7168" t="-27654" b="-25065"/>
              </a:stretch>
            </a:blipFill>
          </p:spPr>
          <p:txBody>
            <a:bodyPr/>
            <a:lstStyle/>
            <a:p>
              <a:endParaRPr lang="en-GR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E2275CA9-BA9A-86AA-146C-2E7F556B559D}"/>
              </a:ext>
            </a:extLst>
          </p:cNvPr>
          <p:cNvSpPr/>
          <p:nvPr userDrawn="1"/>
        </p:nvSpPr>
        <p:spPr>
          <a:xfrm rot="-10800000">
            <a:off x="0" y="0"/>
            <a:ext cx="4419144" cy="4362900"/>
          </a:xfrm>
          <a:custGeom>
            <a:avLst/>
            <a:gdLst/>
            <a:ahLst/>
            <a:cxnLst/>
            <a:rect l="l" t="t" r="r" b="b"/>
            <a:pathLst>
              <a:path w="4419144" h="4362900">
                <a:moveTo>
                  <a:pt x="0" y="0"/>
                </a:moveTo>
                <a:lnTo>
                  <a:pt x="4419144" y="0"/>
                </a:lnTo>
                <a:lnTo>
                  <a:pt x="4419144" y="4362900"/>
                </a:lnTo>
                <a:lnTo>
                  <a:pt x="0" y="4362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R"/>
          </a:p>
        </p:txBody>
      </p:sp>
      <p:grpSp>
        <p:nvGrpSpPr>
          <p:cNvPr id="16" name="Group 11">
            <a:extLst>
              <a:ext uri="{FF2B5EF4-FFF2-40B4-BE49-F238E27FC236}">
                <a16:creationId xmlns:a16="http://schemas.microsoft.com/office/drawing/2014/main" id="{76FD7E46-1C55-C252-000A-B143A556D27B}"/>
              </a:ext>
            </a:extLst>
          </p:cNvPr>
          <p:cNvGrpSpPr/>
          <p:nvPr userDrawn="1"/>
        </p:nvGrpSpPr>
        <p:grpSpPr>
          <a:xfrm>
            <a:off x="0" y="0"/>
            <a:ext cx="2463366" cy="2463366"/>
            <a:chOff x="0" y="0"/>
            <a:chExt cx="812800" cy="812800"/>
          </a:xfrm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B2B79DF2-89E4-63B4-09E2-0A689DE0616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14282" y="0"/>
                  </a:moveTo>
                  <a:lnTo>
                    <a:pt x="498518" y="0"/>
                  </a:lnTo>
                  <a:cubicBezTo>
                    <a:pt x="672091" y="0"/>
                    <a:pt x="812800" y="140709"/>
                    <a:pt x="812800" y="314282"/>
                  </a:cubicBezTo>
                  <a:lnTo>
                    <a:pt x="812800" y="498518"/>
                  </a:lnTo>
                  <a:cubicBezTo>
                    <a:pt x="812800" y="672091"/>
                    <a:pt x="672091" y="812800"/>
                    <a:pt x="498518" y="812800"/>
                  </a:cubicBezTo>
                  <a:lnTo>
                    <a:pt x="314282" y="812800"/>
                  </a:lnTo>
                  <a:cubicBezTo>
                    <a:pt x="140709" y="812800"/>
                    <a:pt x="0" y="672091"/>
                    <a:pt x="0" y="498518"/>
                  </a:cubicBezTo>
                  <a:lnTo>
                    <a:pt x="0" y="314282"/>
                  </a:lnTo>
                  <a:cubicBezTo>
                    <a:pt x="0" y="140709"/>
                    <a:pt x="140709" y="0"/>
                    <a:pt x="314282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R"/>
            </a:p>
          </p:txBody>
        </p:sp>
      </p:grpSp>
      <p:sp>
        <p:nvSpPr>
          <p:cNvPr id="18" name="AutoShape 13">
            <a:extLst>
              <a:ext uri="{FF2B5EF4-FFF2-40B4-BE49-F238E27FC236}">
                <a16:creationId xmlns:a16="http://schemas.microsoft.com/office/drawing/2014/main" id="{EF490CBB-AF7E-C8FA-BD9D-A0439F9FD49E}"/>
              </a:ext>
            </a:extLst>
          </p:cNvPr>
          <p:cNvSpPr/>
          <p:nvPr userDrawn="1"/>
        </p:nvSpPr>
        <p:spPr>
          <a:xfrm flipV="1">
            <a:off x="-56910" y="-70785"/>
            <a:ext cx="4556536" cy="4533517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76236D-7E6E-07E1-851C-B9D81ABDAC48}"/>
              </a:ext>
            </a:extLst>
          </p:cNvPr>
          <p:cNvSpPr txBox="1"/>
          <p:nvPr userDrawn="1"/>
        </p:nvSpPr>
        <p:spPr>
          <a:xfrm>
            <a:off x="10621714" y="2010000"/>
            <a:ext cx="6637586" cy="105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85"/>
              </a:lnSpc>
            </a:pPr>
            <a:r>
              <a:rPr lang="en-US" sz="2192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NexGen 3D  Networks Spin Harmonies </a:t>
            </a:r>
          </a:p>
          <a:p>
            <a:pPr algn="r">
              <a:lnSpc>
                <a:spcPts val="4385"/>
              </a:lnSpc>
            </a:pPr>
            <a:r>
              <a:rPr lang="en-US" sz="2192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across 6G, AI, and unified TN/NTN.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212F3D-217D-F1BD-C5D7-D911422CD19D}"/>
              </a:ext>
            </a:extLst>
          </p:cNvPr>
          <p:cNvSpPr txBox="1"/>
          <p:nvPr userDrawn="1"/>
        </p:nvSpPr>
        <p:spPr>
          <a:xfrm>
            <a:off x="1005637" y="9307910"/>
            <a:ext cx="3853985" cy="29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55"/>
              </a:lnSpc>
            </a:pPr>
            <a:r>
              <a:rPr lang="en-US" sz="1682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Grant Agreement # 101192912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9433C7-9BBE-8AA2-626B-A73A04EE3539}"/>
              </a:ext>
            </a:extLst>
          </p:cNvPr>
          <p:cNvSpPr txBox="1"/>
          <p:nvPr userDrawn="1"/>
        </p:nvSpPr>
        <p:spPr>
          <a:xfrm>
            <a:off x="9707229" y="-33516"/>
            <a:ext cx="7552071" cy="1892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526"/>
              </a:lnSpc>
            </a:pPr>
            <a:r>
              <a:rPr lang="en-US" sz="8263" dirty="0">
                <a:solidFill>
                  <a:srgbClr val="58A49C"/>
                </a:solidFill>
                <a:latin typeface="Kiona"/>
                <a:ea typeface="Kiona"/>
                <a:cs typeface="Kiona"/>
                <a:sym typeface="Kiona"/>
              </a:rPr>
              <a:t>NEXASPHERE</a:t>
            </a:r>
          </a:p>
        </p:txBody>
      </p:sp>
      <p:sp>
        <p:nvSpPr>
          <p:cNvPr id="22" name="AutoShape 21">
            <a:extLst>
              <a:ext uri="{FF2B5EF4-FFF2-40B4-BE49-F238E27FC236}">
                <a16:creationId xmlns:a16="http://schemas.microsoft.com/office/drawing/2014/main" id="{40CD574D-A461-D8DA-A347-385BD0C8A8C3}"/>
              </a:ext>
            </a:extLst>
          </p:cNvPr>
          <p:cNvSpPr/>
          <p:nvPr userDrawn="1"/>
        </p:nvSpPr>
        <p:spPr>
          <a:xfrm flipV="1">
            <a:off x="-56910" y="0"/>
            <a:ext cx="6991110" cy="7253125"/>
          </a:xfrm>
          <a:prstGeom prst="line">
            <a:avLst/>
          </a:prstGeom>
          <a:ln w="38100" cap="flat">
            <a:solidFill>
              <a:srgbClr val="58A49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R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016926-DB82-F18A-C4A3-4D40DF1F5967}"/>
              </a:ext>
            </a:extLst>
          </p:cNvPr>
          <p:cNvSpPr txBox="1"/>
          <p:nvPr userDrawn="1"/>
        </p:nvSpPr>
        <p:spPr>
          <a:xfrm>
            <a:off x="12877567" y="8744535"/>
            <a:ext cx="2836236" cy="854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6"/>
              </a:lnSpc>
            </a:pPr>
            <a:r>
              <a:rPr lang="en-US" sz="1803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Co-funded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577712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utoShape 20">
            <a:extLst>
              <a:ext uri="{FF2B5EF4-FFF2-40B4-BE49-F238E27FC236}">
                <a16:creationId xmlns:a16="http://schemas.microsoft.com/office/drawing/2014/main" id="{E481EC42-E65D-A395-4180-4A368183C945}"/>
              </a:ext>
            </a:extLst>
          </p:cNvPr>
          <p:cNvSpPr/>
          <p:nvPr userDrawn="1"/>
        </p:nvSpPr>
        <p:spPr>
          <a:xfrm>
            <a:off x="2592457" y="1828350"/>
            <a:ext cx="15695543" cy="0"/>
          </a:xfrm>
          <a:prstGeom prst="line">
            <a:avLst/>
          </a:prstGeom>
          <a:ln w="38100" cap="flat">
            <a:solidFill>
              <a:srgbClr val="58A49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R"/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C673B4F9-4692-CFA8-0FE8-320EBD42A713}"/>
              </a:ext>
            </a:extLst>
          </p:cNvPr>
          <p:cNvSpPr/>
          <p:nvPr userDrawn="1"/>
        </p:nvSpPr>
        <p:spPr>
          <a:xfrm>
            <a:off x="0" y="2463366"/>
            <a:ext cx="10310829" cy="7823634"/>
          </a:xfrm>
          <a:custGeom>
            <a:avLst/>
            <a:gdLst/>
            <a:ahLst/>
            <a:cxnLst/>
            <a:rect l="l" t="t" r="r" b="b"/>
            <a:pathLst>
              <a:path w="10310829" h="7823634">
                <a:moveTo>
                  <a:pt x="0" y="0"/>
                </a:moveTo>
                <a:lnTo>
                  <a:pt x="10310829" y="0"/>
                </a:lnTo>
                <a:lnTo>
                  <a:pt x="10310829" y="7823634"/>
                </a:lnTo>
                <a:lnTo>
                  <a:pt x="0" y="7823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-34893"/>
            </a:stretch>
          </a:blipFill>
        </p:spPr>
        <p:txBody>
          <a:bodyPr/>
          <a:lstStyle/>
          <a:p>
            <a:endParaRPr lang="en-GR"/>
          </a:p>
        </p:txBody>
      </p:sp>
      <p:grpSp>
        <p:nvGrpSpPr>
          <p:cNvPr id="23" name="Group 3">
            <a:extLst>
              <a:ext uri="{FF2B5EF4-FFF2-40B4-BE49-F238E27FC236}">
                <a16:creationId xmlns:a16="http://schemas.microsoft.com/office/drawing/2014/main" id="{2995E554-9CD6-4070-34EF-27F1DD12250E}"/>
              </a:ext>
            </a:extLst>
          </p:cNvPr>
          <p:cNvGrpSpPr/>
          <p:nvPr userDrawn="1"/>
        </p:nvGrpSpPr>
        <p:grpSpPr>
          <a:xfrm>
            <a:off x="0" y="8875851"/>
            <a:ext cx="18288000" cy="1411149"/>
            <a:chOff x="0" y="0"/>
            <a:chExt cx="4816593" cy="371661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EE69B178-0157-A82F-5756-D21AE9516ABD}"/>
                </a:ext>
              </a:extLst>
            </p:cNvPr>
            <p:cNvSpPr/>
            <p:nvPr/>
          </p:nvSpPr>
          <p:spPr>
            <a:xfrm>
              <a:off x="0" y="0"/>
              <a:ext cx="4816592" cy="371661"/>
            </a:xfrm>
            <a:custGeom>
              <a:avLst/>
              <a:gdLst/>
              <a:ahLst/>
              <a:cxnLst/>
              <a:rect l="l" t="t" r="r" b="b"/>
              <a:pathLst>
                <a:path w="4816592" h="371661">
                  <a:moveTo>
                    <a:pt x="0" y="0"/>
                  </a:moveTo>
                  <a:lnTo>
                    <a:pt x="4816592" y="0"/>
                  </a:lnTo>
                  <a:lnTo>
                    <a:pt x="4816592" y="371661"/>
                  </a:lnTo>
                  <a:lnTo>
                    <a:pt x="0" y="371661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</p:spPr>
          <p:txBody>
            <a:bodyPr/>
            <a:lstStyle/>
            <a:p>
              <a:endParaRPr lang="en-GR"/>
            </a:p>
          </p:txBody>
        </p: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02CF400C-E466-2B28-AEA1-958DA3F83A1F}"/>
                </a:ext>
              </a:extLst>
            </p:cNvPr>
            <p:cNvSpPr txBox="1"/>
            <p:nvPr/>
          </p:nvSpPr>
          <p:spPr>
            <a:xfrm>
              <a:off x="0" y="-38100"/>
              <a:ext cx="4816593" cy="409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0"/>
                </a:lnSpc>
              </a:pPr>
              <a:endParaRPr dirty="0"/>
            </a:p>
          </p:txBody>
        </p:sp>
      </p:grpSp>
      <p:sp>
        <p:nvSpPr>
          <p:cNvPr id="26" name="Freeform 6">
            <a:extLst>
              <a:ext uri="{FF2B5EF4-FFF2-40B4-BE49-F238E27FC236}">
                <a16:creationId xmlns:a16="http://schemas.microsoft.com/office/drawing/2014/main" id="{FE74A23F-E40A-E37C-15AA-66D983DCDA33}"/>
              </a:ext>
            </a:extLst>
          </p:cNvPr>
          <p:cNvSpPr/>
          <p:nvPr userDrawn="1"/>
        </p:nvSpPr>
        <p:spPr>
          <a:xfrm>
            <a:off x="16700186" y="9258300"/>
            <a:ext cx="1173242" cy="723101"/>
          </a:xfrm>
          <a:custGeom>
            <a:avLst/>
            <a:gdLst/>
            <a:ahLst/>
            <a:cxnLst/>
            <a:rect l="l" t="t" r="r" b="b"/>
            <a:pathLst>
              <a:path w="1173242" h="723101">
                <a:moveTo>
                  <a:pt x="0" y="0"/>
                </a:moveTo>
                <a:lnTo>
                  <a:pt x="1173241" y="0"/>
                </a:lnTo>
                <a:lnTo>
                  <a:pt x="1173241" y="723101"/>
                </a:lnTo>
                <a:lnTo>
                  <a:pt x="0" y="723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02" t="-11513" b="-55348"/>
            </a:stretch>
          </a:blipFill>
        </p:spPr>
        <p:txBody>
          <a:bodyPr/>
          <a:lstStyle/>
          <a:p>
            <a:endParaRPr lang="en-GR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9942875D-ECF8-394D-CC88-605702F0310B}"/>
              </a:ext>
            </a:extLst>
          </p:cNvPr>
          <p:cNvSpPr/>
          <p:nvPr userDrawn="1"/>
        </p:nvSpPr>
        <p:spPr>
          <a:xfrm>
            <a:off x="439742" y="9186616"/>
            <a:ext cx="480021" cy="572071"/>
          </a:xfrm>
          <a:custGeom>
            <a:avLst/>
            <a:gdLst/>
            <a:ahLst/>
            <a:cxnLst/>
            <a:rect l="l" t="t" r="r" b="b"/>
            <a:pathLst>
              <a:path w="480021" h="572071">
                <a:moveTo>
                  <a:pt x="0" y="0"/>
                </a:moveTo>
                <a:lnTo>
                  <a:pt x="480021" y="0"/>
                </a:lnTo>
                <a:lnTo>
                  <a:pt x="480021" y="572071"/>
                </a:lnTo>
                <a:lnTo>
                  <a:pt x="0" y="572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952" t="-27282" r="-241767" b="-24706"/>
            </a:stretch>
          </a:blipFill>
        </p:spPr>
        <p:txBody>
          <a:bodyPr/>
          <a:lstStyle/>
          <a:p>
            <a:endParaRPr lang="en-GR"/>
          </a:p>
        </p:txBody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E6DE3979-6421-729A-0754-6884DA30FF46}"/>
              </a:ext>
            </a:extLst>
          </p:cNvPr>
          <p:cNvSpPr/>
          <p:nvPr userDrawn="1"/>
        </p:nvSpPr>
        <p:spPr>
          <a:xfrm>
            <a:off x="932318" y="9186616"/>
            <a:ext cx="1177589" cy="572071"/>
          </a:xfrm>
          <a:custGeom>
            <a:avLst/>
            <a:gdLst/>
            <a:ahLst/>
            <a:cxnLst/>
            <a:rect l="l" t="t" r="r" b="b"/>
            <a:pathLst>
              <a:path w="1177589" h="572071">
                <a:moveTo>
                  <a:pt x="0" y="0"/>
                </a:moveTo>
                <a:lnTo>
                  <a:pt x="1177589" y="0"/>
                </a:lnTo>
                <a:lnTo>
                  <a:pt x="1177589" y="572071"/>
                </a:lnTo>
                <a:lnTo>
                  <a:pt x="0" y="57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7168" t="-27654" b="-25065"/>
            </a:stretch>
          </a:blipFill>
        </p:spPr>
        <p:txBody>
          <a:bodyPr/>
          <a:lstStyle/>
          <a:p>
            <a:endParaRPr lang="en-GR"/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245B1107-CA4B-3D5D-5C3C-2CEE94E8517A}"/>
              </a:ext>
            </a:extLst>
          </p:cNvPr>
          <p:cNvSpPr txBox="1"/>
          <p:nvPr userDrawn="1"/>
        </p:nvSpPr>
        <p:spPr>
          <a:xfrm>
            <a:off x="487385" y="9781892"/>
            <a:ext cx="2753908" cy="198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2"/>
              </a:lnSpc>
            </a:pPr>
            <a:r>
              <a:rPr lang="en-US" sz="1202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Grant Agreement # 101192912</a:t>
            </a:r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F664AD6C-9244-9D9C-3BAC-6B732839FF1F}"/>
              </a:ext>
            </a:extLst>
          </p:cNvPr>
          <p:cNvSpPr/>
          <p:nvPr userDrawn="1"/>
        </p:nvSpPr>
        <p:spPr>
          <a:xfrm rot="-10800000">
            <a:off x="0" y="0"/>
            <a:ext cx="4419144" cy="4362900"/>
          </a:xfrm>
          <a:custGeom>
            <a:avLst/>
            <a:gdLst/>
            <a:ahLst/>
            <a:cxnLst/>
            <a:rect l="l" t="t" r="r" b="b"/>
            <a:pathLst>
              <a:path w="4419144" h="4362900">
                <a:moveTo>
                  <a:pt x="0" y="0"/>
                </a:moveTo>
                <a:lnTo>
                  <a:pt x="4419144" y="0"/>
                </a:lnTo>
                <a:lnTo>
                  <a:pt x="4419144" y="4362900"/>
                </a:lnTo>
                <a:lnTo>
                  <a:pt x="0" y="4362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R"/>
          </a:p>
        </p:txBody>
      </p:sp>
      <p:grpSp>
        <p:nvGrpSpPr>
          <p:cNvPr id="31" name="Group 11">
            <a:extLst>
              <a:ext uri="{FF2B5EF4-FFF2-40B4-BE49-F238E27FC236}">
                <a16:creationId xmlns:a16="http://schemas.microsoft.com/office/drawing/2014/main" id="{3EEC3954-36CC-E880-74D8-C3DD5FE110B4}"/>
              </a:ext>
            </a:extLst>
          </p:cNvPr>
          <p:cNvGrpSpPr/>
          <p:nvPr userDrawn="1"/>
        </p:nvGrpSpPr>
        <p:grpSpPr>
          <a:xfrm>
            <a:off x="0" y="0"/>
            <a:ext cx="2463366" cy="2463366"/>
            <a:chOff x="0" y="0"/>
            <a:chExt cx="812800" cy="812800"/>
          </a:xfrm>
        </p:grpSpPr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581F4131-85F5-6CFA-85A4-06100012180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14282" y="0"/>
                  </a:moveTo>
                  <a:lnTo>
                    <a:pt x="498518" y="0"/>
                  </a:lnTo>
                  <a:cubicBezTo>
                    <a:pt x="672091" y="0"/>
                    <a:pt x="812800" y="140709"/>
                    <a:pt x="812800" y="314282"/>
                  </a:cubicBezTo>
                  <a:lnTo>
                    <a:pt x="812800" y="498518"/>
                  </a:lnTo>
                  <a:cubicBezTo>
                    <a:pt x="812800" y="672091"/>
                    <a:pt x="672091" y="812800"/>
                    <a:pt x="498518" y="812800"/>
                  </a:cubicBezTo>
                  <a:lnTo>
                    <a:pt x="314282" y="812800"/>
                  </a:lnTo>
                  <a:cubicBezTo>
                    <a:pt x="140709" y="812800"/>
                    <a:pt x="0" y="672091"/>
                    <a:pt x="0" y="498518"/>
                  </a:cubicBezTo>
                  <a:lnTo>
                    <a:pt x="0" y="314282"/>
                  </a:lnTo>
                  <a:cubicBezTo>
                    <a:pt x="0" y="140709"/>
                    <a:pt x="140709" y="0"/>
                    <a:pt x="314282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R"/>
            </a:p>
          </p:txBody>
        </p:sp>
      </p:grpSp>
      <p:sp>
        <p:nvSpPr>
          <p:cNvPr id="33" name="AutoShape 13">
            <a:extLst>
              <a:ext uri="{FF2B5EF4-FFF2-40B4-BE49-F238E27FC236}">
                <a16:creationId xmlns:a16="http://schemas.microsoft.com/office/drawing/2014/main" id="{FFCE9C47-FE20-77AE-81AC-559305147EB8}"/>
              </a:ext>
            </a:extLst>
          </p:cNvPr>
          <p:cNvSpPr/>
          <p:nvPr userDrawn="1"/>
        </p:nvSpPr>
        <p:spPr>
          <a:xfrm flipV="1">
            <a:off x="-56910" y="-70785"/>
            <a:ext cx="4556536" cy="4533517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R"/>
          </a:p>
        </p:txBody>
      </p:sp>
      <p:sp>
        <p:nvSpPr>
          <p:cNvPr id="37" name="TextBox 21">
            <a:extLst>
              <a:ext uri="{FF2B5EF4-FFF2-40B4-BE49-F238E27FC236}">
                <a16:creationId xmlns:a16="http://schemas.microsoft.com/office/drawing/2014/main" id="{CA416C03-8CA4-F0F6-2F0C-48195BEFB45F}"/>
              </a:ext>
            </a:extLst>
          </p:cNvPr>
          <p:cNvSpPr txBox="1"/>
          <p:nvPr userDrawn="1"/>
        </p:nvSpPr>
        <p:spPr>
          <a:xfrm>
            <a:off x="14787334" y="9377401"/>
            <a:ext cx="1912851" cy="581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32"/>
              </a:lnSpc>
            </a:pPr>
            <a:r>
              <a:rPr lang="en-US" sz="1216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Co-funded by the European Union</a:t>
            </a:r>
          </a:p>
        </p:txBody>
      </p:sp>
      <p:sp>
        <p:nvSpPr>
          <p:cNvPr id="8" name="Vertical Text Placeholder 7">
            <a:extLst>
              <a:ext uri="{FF2B5EF4-FFF2-40B4-BE49-F238E27FC236}">
                <a16:creationId xmlns:a16="http://schemas.microsoft.com/office/drawing/2014/main" id="{5B6B7242-0876-DE6F-2A77-6659DA2A9A57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6200000">
            <a:off x="9132030" y="-1028700"/>
            <a:ext cx="914400" cy="8229600"/>
          </a:xfrm>
          <a:prstGeom prst="rect">
            <a:avLst/>
          </a:prstGeom>
        </p:spPr>
        <p:txBody>
          <a:bodyPr vert="eaVert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32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Presenter</a:t>
            </a:r>
            <a:endParaRPr lang="en-GR" dirty="0"/>
          </a:p>
        </p:txBody>
      </p:sp>
      <p:sp>
        <p:nvSpPr>
          <p:cNvPr id="9" name="Vertical Text Placeholder 7">
            <a:extLst>
              <a:ext uri="{FF2B5EF4-FFF2-40B4-BE49-F238E27FC236}">
                <a16:creationId xmlns:a16="http://schemas.microsoft.com/office/drawing/2014/main" id="{F1928F13-64CA-58F5-8983-6CDF95CFD814}"/>
              </a:ext>
            </a:extLst>
          </p:cNvPr>
          <p:cNvSpPr>
            <a:spLocks noGrp="1"/>
          </p:cNvSpPr>
          <p:nvPr>
            <p:ph type="body" orient="vert" sz="quarter" idx="11" hasCustomPrompt="1"/>
          </p:nvPr>
        </p:nvSpPr>
        <p:spPr>
          <a:xfrm rot="16200000">
            <a:off x="15638550" y="-497550"/>
            <a:ext cx="1440873" cy="3047172"/>
          </a:xfrm>
          <a:prstGeom prst="rect">
            <a:avLst/>
          </a:prstGeom>
        </p:spPr>
        <p:txBody>
          <a:bodyPr vert="eaVert"/>
          <a:lstStyle>
            <a:lvl1pPr marL="0" indent="0">
              <a:buNone/>
              <a:defRPr sz="8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8000" dirty="0">
                <a:solidFill>
                  <a:srgbClr val="FFFFFF"/>
                </a:solidFill>
                <a:latin typeface="Kiona"/>
                <a:ea typeface="Kiona"/>
                <a:cs typeface="Kiona"/>
                <a:sym typeface="Kiona"/>
              </a:rPr>
              <a:t>TITLE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924535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3">
            <a:extLst>
              <a:ext uri="{FF2B5EF4-FFF2-40B4-BE49-F238E27FC236}">
                <a16:creationId xmlns:a16="http://schemas.microsoft.com/office/drawing/2014/main" id="{923E83EC-E606-69B7-4FA5-2EEB2FBC20A4}"/>
              </a:ext>
            </a:extLst>
          </p:cNvPr>
          <p:cNvSpPr/>
          <p:nvPr userDrawn="1"/>
        </p:nvSpPr>
        <p:spPr>
          <a:xfrm>
            <a:off x="1615294" y="2181450"/>
            <a:ext cx="14744840" cy="8105550"/>
          </a:xfrm>
          <a:custGeom>
            <a:avLst/>
            <a:gdLst/>
            <a:ahLst/>
            <a:cxnLst/>
            <a:rect l="l" t="t" r="r" b="b"/>
            <a:pathLst>
              <a:path w="14744840" h="8105550">
                <a:moveTo>
                  <a:pt x="0" y="0"/>
                </a:moveTo>
                <a:lnTo>
                  <a:pt x="14744840" y="0"/>
                </a:lnTo>
                <a:lnTo>
                  <a:pt x="14744840" y="8105550"/>
                </a:lnTo>
                <a:lnTo>
                  <a:pt x="0" y="81055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r="-198" b="-2527"/>
            </a:stretch>
          </a:blipFill>
        </p:spPr>
        <p:txBody>
          <a:bodyPr/>
          <a:lstStyle/>
          <a:p>
            <a:endParaRPr lang="en-GR"/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A9A7C912-7713-DAE6-75A5-E270C90648DA}"/>
              </a:ext>
            </a:extLst>
          </p:cNvPr>
          <p:cNvGrpSpPr/>
          <p:nvPr userDrawn="1"/>
        </p:nvGrpSpPr>
        <p:grpSpPr>
          <a:xfrm>
            <a:off x="0" y="8875851"/>
            <a:ext cx="18288000" cy="1411149"/>
            <a:chOff x="0" y="0"/>
            <a:chExt cx="4816593" cy="371661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7903E04F-063F-AA13-E581-E9E59145D0A2}"/>
                </a:ext>
              </a:extLst>
            </p:cNvPr>
            <p:cNvSpPr/>
            <p:nvPr/>
          </p:nvSpPr>
          <p:spPr>
            <a:xfrm>
              <a:off x="0" y="0"/>
              <a:ext cx="4816592" cy="371661"/>
            </a:xfrm>
            <a:custGeom>
              <a:avLst/>
              <a:gdLst/>
              <a:ahLst/>
              <a:cxnLst/>
              <a:rect l="l" t="t" r="r" b="b"/>
              <a:pathLst>
                <a:path w="4816592" h="371661">
                  <a:moveTo>
                    <a:pt x="0" y="0"/>
                  </a:moveTo>
                  <a:lnTo>
                    <a:pt x="4816592" y="0"/>
                  </a:lnTo>
                  <a:lnTo>
                    <a:pt x="4816592" y="371661"/>
                  </a:lnTo>
                  <a:lnTo>
                    <a:pt x="0" y="371661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</p:spPr>
          <p:txBody>
            <a:bodyPr/>
            <a:lstStyle/>
            <a:p>
              <a:endParaRPr lang="en-GR"/>
            </a:p>
          </p:txBody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98EE9836-0109-DA77-741C-E58A5CC14EBD}"/>
                </a:ext>
              </a:extLst>
            </p:cNvPr>
            <p:cNvSpPr txBox="1"/>
            <p:nvPr/>
          </p:nvSpPr>
          <p:spPr>
            <a:xfrm>
              <a:off x="0" y="-38100"/>
              <a:ext cx="4816593" cy="409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0"/>
                </a:lnSpc>
              </a:pPr>
              <a:endParaRPr dirty="0"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F5CD275F-79FA-2580-E90D-4BBD41F7B1CD}"/>
              </a:ext>
            </a:extLst>
          </p:cNvPr>
          <p:cNvSpPr/>
          <p:nvPr userDrawn="1"/>
        </p:nvSpPr>
        <p:spPr>
          <a:xfrm>
            <a:off x="16890686" y="9258300"/>
            <a:ext cx="1173242" cy="723101"/>
          </a:xfrm>
          <a:custGeom>
            <a:avLst/>
            <a:gdLst/>
            <a:ahLst/>
            <a:cxnLst/>
            <a:rect l="l" t="t" r="r" b="b"/>
            <a:pathLst>
              <a:path w="1173242" h="723101">
                <a:moveTo>
                  <a:pt x="0" y="0"/>
                </a:moveTo>
                <a:lnTo>
                  <a:pt x="1173241" y="0"/>
                </a:lnTo>
                <a:lnTo>
                  <a:pt x="1173241" y="723101"/>
                </a:lnTo>
                <a:lnTo>
                  <a:pt x="0" y="723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02" t="-11513" b="-55348"/>
            </a:stretch>
          </a:blipFill>
        </p:spPr>
        <p:txBody>
          <a:bodyPr/>
          <a:lstStyle/>
          <a:p>
            <a:endParaRPr lang="en-GR"/>
          </a:p>
        </p:txBody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0DDAB389-525D-C048-9D3C-249B2469032D}"/>
              </a:ext>
            </a:extLst>
          </p:cNvPr>
          <p:cNvSpPr/>
          <p:nvPr userDrawn="1"/>
        </p:nvSpPr>
        <p:spPr>
          <a:xfrm>
            <a:off x="439742" y="9186616"/>
            <a:ext cx="480021" cy="572071"/>
          </a:xfrm>
          <a:custGeom>
            <a:avLst/>
            <a:gdLst/>
            <a:ahLst/>
            <a:cxnLst/>
            <a:rect l="l" t="t" r="r" b="b"/>
            <a:pathLst>
              <a:path w="480021" h="572071">
                <a:moveTo>
                  <a:pt x="0" y="0"/>
                </a:moveTo>
                <a:lnTo>
                  <a:pt x="480021" y="0"/>
                </a:lnTo>
                <a:lnTo>
                  <a:pt x="480021" y="572071"/>
                </a:lnTo>
                <a:lnTo>
                  <a:pt x="0" y="572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952" t="-27282" r="-241767" b="-24706"/>
            </a:stretch>
          </a:blipFill>
        </p:spPr>
        <p:txBody>
          <a:bodyPr/>
          <a:lstStyle/>
          <a:p>
            <a:endParaRPr lang="en-GR"/>
          </a:p>
        </p:txBody>
      </p:sp>
      <p:sp>
        <p:nvSpPr>
          <p:cNvPr id="29" name="Freeform 9">
            <a:extLst>
              <a:ext uri="{FF2B5EF4-FFF2-40B4-BE49-F238E27FC236}">
                <a16:creationId xmlns:a16="http://schemas.microsoft.com/office/drawing/2014/main" id="{1A8E9ABC-FFCB-014F-BFB2-E7ADE1ACC59F}"/>
              </a:ext>
            </a:extLst>
          </p:cNvPr>
          <p:cNvSpPr/>
          <p:nvPr userDrawn="1"/>
        </p:nvSpPr>
        <p:spPr>
          <a:xfrm>
            <a:off x="932318" y="9186616"/>
            <a:ext cx="1177589" cy="572071"/>
          </a:xfrm>
          <a:custGeom>
            <a:avLst/>
            <a:gdLst/>
            <a:ahLst/>
            <a:cxnLst/>
            <a:rect l="l" t="t" r="r" b="b"/>
            <a:pathLst>
              <a:path w="1177589" h="572071">
                <a:moveTo>
                  <a:pt x="0" y="0"/>
                </a:moveTo>
                <a:lnTo>
                  <a:pt x="1177589" y="0"/>
                </a:lnTo>
                <a:lnTo>
                  <a:pt x="1177589" y="572071"/>
                </a:lnTo>
                <a:lnTo>
                  <a:pt x="0" y="57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7168" t="-27654" b="-25065"/>
            </a:stretch>
          </a:blipFill>
        </p:spPr>
        <p:txBody>
          <a:bodyPr/>
          <a:lstStyle/>
          <a:p>
            <a:endParaRPr lang="en-GR"/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BCCE26F9-60E7-67CB-08A9-654B025F83F6}"/>
              </a:ext>
            </a:extLst>
          </p:cNvPr>
          <p:cNvSpPr/>
          <p:nvPr userDrawn="1"/>
        </p:nvSpPr>
        <p:spPr>
          <a:xfrm rot="-10800000">
            <a:off x="0" y="0"/>
            <a:ext cx="4419144" cy="4362900"/>
          </a:xfrm>
          <a:custGeom>
            <a:avLst/>
            <a:gdLst/>
            <a:ahLst/>
            <a:cxnLst/>
            <a:rect l="l" t="t" r="r" b="b"/>
            <a:pathLst>
              <a:path w="4419144" h="4362900">
                <a:moveTo>
                  <a:pt x="0" y="0"/>
                </a:moveTo>
                <a:lnTo>
                  <a:pt x="4419144" y="0"/>
                </a:lnTo>
                <a:lnTo>
                  <a:pt x="4419144" y="4362900"/>
                </a:lnTo>
                <a:lnTo>
                  <a:pt x="0" y="4362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R"/>
          </a:p>
        </p:txBody>
      </p:sp>
      <p:grpSp>
        <p:nvGrpSpPr>
          <p:cNvPr id="31" name="Group 11">
            <a:extLst>
              <a:ext uri="{FF2B5EF4-FFF2-40B4-BE49-F238E27FC236}">
                <a16:creationId xmlns:a16="http://schemas.microsoft.com/office/drawing/2014/main" id="{07550E40-6CC7-3A1F-A331-2B7DBA25ACA1}"/>
              </a:ext>
            </a:extLst>
          </p:cNvPr>
          <p:cNvGrpSpPr/>
          <p:nvPr userDrawn="1"/>
        </p:nvGrpSpPr>
        <p:grpSpPr>
          <a:xfrm>
            <a:off x="0" y="0"/>
            <a:ext cx="2463366" cy="2463366"/>
            <a:chOff x="0" y="0"/>
            <a:chExt cx="812800" cy="812800"/>
          </a:xfrm>
        </p:grpSpPr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1627D42-2105-B55F-1425-3EF0A8C4AA9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14282" y="0"/>
                  </a:moveTo>
                  <a:lnTo>
                    <a:pt x="498518" y="0"/>
                  </a:lnTo>
                  <a:cubicBezTo>
                    <a:pt x="672091" y="0"/>
                    <a:pt x="812800" y="140709"/>
                    <a:pt x="812800" y="314282"/>
                  </a:cubicBezTo>
                  <a:lnTo>
                    <a:pt x="812800" y="498518"/>
                  </a:lnTo>
                  <a:cubicBezTo>
                    <a:pt x="812800" y="672091"/>
                    <a:pt x="672091" y="812800"/>
                    <a:pt x="498518" y="812800"/>
                  </a:cubicBezTo>
                  <a:lnTo>
                    <a:pt x="314282" y="812800"/>
                  </a:lnTo>
                  <a:cubicBezTo>
                    <a:pt x="140709" y="812800"/>
                    <a:pt x="0" y="672091"/>
                    <a:pt x="0" y="498518"/>
                  </a:cubicBezTo>
                  <a:lnTo>
                    <a:pt x="0" y="314282"/>
                  </a:lnTo>
                  <a:cubicBezTo>
                    <a:pt x="0" y="140709"/>
                    <a:pt x="140709" y="0"/>
                    <a:pt x="314282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R"/>
            </a:p>
          </p:txBody>
        </p:sp>
      </p:grpSp>
      <p:sp>
        <p:nvSpPr>
          <p:cNvPr id="33" name="AutoShape 13">
            <a:extLst>
              <a:ext uri="{FF2B5EF4-FFF2-40B4-BE49-F238E27FC236}">
                <a16:creationId xmlns:a16="http://schemas.microsoft.com/office/drawing/2014/main" id="{21BDD254-235B-4B90-FDF7-93E2A43D59E6}"/>
              </a:ext>
            </a:extLst>
          </p:cNvPr>
          <p:cNvSpPr/>
          <p:nvPr userDrawn="1"/>
        </p:nvSpPr>
        <p:spPr>
          <a:xfrm flipV="1">
            <a:off x="-56910" y="-70785"/>
            <a:ext cx="4556536" cy="4533517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R"/>
          </a:p>
        </p:txBody>
      </p:sp>
      <p:sp>
        <p:nvSpPr>
          <p:cNvPr id="34" name="AutoShape 18">
            <a:extLst>
              <a:ext uri="{FF2B5EF4-FFF2-40B4-BE49-F238E27FC236}">
                <a16:creationId xmlns:a16="http://schemas.microsoft.com/office/drawing/2014/main" id="{548BA4CF-6DA2-C0B5-783C-6B9143C3C85D}"/>
              </a:ext>
            </a:extLst>
          </p:cNvPr>
          <p:cNvSpPr/>
          <p:nvPr userDrawn="1"/>
        </p:nvSpPr>
        <p:spPr>
          <a:xfrm>
            <a:off x="-80914" y="6847844"/>
            <a:ext cx="18368843" cy="67679"/>
          </a:xfrm>
          <a:prstGeom prst="line">
            <a:avLst/>
          </a:prstGeom>
          <a:ln w="38100" cap="flat">
            <a:solidFill>
              <a:srgbClr val="58A49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R"/>
          </a:p>
        </p:txBody>
      </p:sp>
      <p:grpSp>
        <p:nvGrpSpPr>
          <p:cNvPr id="35" name="Group 19">
            <a:extLst>
              <a:ext uri="{FF2B5EF4-FFF2-40B4-BE49-F238E27FC236}">
                <a16:creationId xmlns:a16="http://schemas.microsoft.com/office/drawing/2014/main" id="{E8BE21ED-C427-2487-3D13-ECA7A615FC32}"/>
              </a:ext>
            </a:extLst>
          </p:cNvPr>
          <p:cNvGrpSpPr/>
          <p:nvPr userDrawn="1"/>
        </p:nvGrpSpPr>
        <p:grpSpPr>
          <a:xfrm>
            <a:off x="9785649" y="7786985"/>
            <a:ext cx="8278278" cy="833253"/>
            <a:chOff x="0" y="0"/>
            <a:chExt cx="11037704" cy="1111004"/>
          </a:xfrm>
        </p:grpSpPr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44EB07A3-6339-1963-256C-A858F69CEA16}"/>
                </a:ext>
              </a:extLst>
            </p:cNvPr>
            <p:cNvSpPr/>
            <p:nvPr/>
          </p:nvSpPr>
          <p:spPr>
            <a:xfrm>
              <a:off x="10582267" y="80876"/>
              <a:ext cx="272493" cy="374561"/>
            </a:xfrm>
            <a:custGeom>
              <a:avLst/>
              <a:gdLst/>
              <a:ahLst/>
              <a:cxnLst/>
              <a:rect l="l" t="t" r="r" b="b"/>
              <a:pathLst>
                <a:path w="272493" h="374561">
                  <a:moveTo>
                    <a:pt x="0" y="0"/>
                  </a:moveTo>
                  <a:lnTo>
                    <a:pt x="272493" y="0"/>
                  </a:lnTo>
                  <a:lnTo>
                    <a:pt x="272493" y="374561"/>
                  </a:lnTo>
                  <a:lnTo>
                    <a:pt x="0" y="3745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R"/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A75E5DB0-1D65-2102-1B80-0D188DC73CD1}"/>
                </a:ext>
              </a:extLst>
            </p:cNvPr>
            <p:cNvSpPr/>
            <p:nvPr/>
          </p:nvSpPr>
          <p:spPr>
            <a:xfrm>
              <a:off x="10582267" y="655567"/>
              <a:ext cx="455437" cy="455437"/>
            </a:xfrm>
            <a:custGeom>
              <a:avLst/>
              <a:gdLst/>
              <a:ahLst/>
              <a:cxnLst/>
              <a:rect l="l" t="t" r="r" b="b"/>
              <a:pathLst>
                <a:path w="455437" h="455437">
                  <a:moveTo>
                    <a:pt x="0" y="0"/>
                  </a:moveTo>
                  <a:lnTo>
                    <a:pt x="455437" y="0"/>
                  </a:lnTo>
                  <a:lnTo>
                    <a:pt x="455437" y="455437"/>
                  </a:lnTo>
                  <a:lnTo>
                    <a:pt x="0" y="4554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R"/>
            </a:p>
          </p:txBody>
        </p:sp>
        <p:sp>
          <p:nvSpPr>
            <p:cNvPr id="102" name="TextBox 22">
              <a:extLst>
                <a:ext uri="{FF2B5EF4-FFF2-40B4-BE49-F238E27FC236}">
                  <a16:creationId xmlns:a16="http://schemas.microsoft.com/office/drawing/2014/main" id="{B8CD1098-AF27-EAE2-4853-ECB723426667}"/>
                </a:ext>
              </a:extLst>
            </p:cNvPr>
            <p:cNvSpPr txBox="1"/>
            <p:nvPr/>
          </p:nvSpPr>
          <p:spPr>
            <a:xfrm>
              <a:off x="5072709" y="-47625"/>
              <a:ext cx="5330876" cy="503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222"/>
                </a:lnSpc>
              </a:pPr>
              <a:r>
                <a:rPr lang="en-US" sz="2302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http://www.nexasphere.eu/</a:t>
              </a:r>
            </a:p>
          </p:txBody>
        </p:sp>
        <p:sp>
          <p:nvSpPr>
            <p:cNvPr id="103" name="TextBox 23">
              <a:extLst>
                <a:ext uri="{FF2B5EF4-FFF2-40B4-BE49-F238E27FC236}">
                  <a16:creationId xmlns:a16="http://schemas.microsoft.com/office/drawing/2014/main" id="{E8316ED4-F526-D136-DEFE-3DB63B7A2510}"/>
                </a:ext>
              </a:extLst>
            </p:cNvPr>
            <p:cNvSpPr txBox="1"/>
            <p:nvPr/>
          </p:nvSpPr>
          <p:spPr>
            <a:xfrm>
              <a:off x="0" y="607942"/>
              <a:ext cx="10403585" cy="503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222"/>
                </a:lnSpc>
              </a:pPr>
              <a:r>
                <a:rPr lang="en-US" sz="2302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https://www.linkedin.com/company/nexasphere-eu</a:t>
              </a:r>
            </a:p>
          </p:txBody>
        </p:sp>
      </p:grpSp>
      <p:grpSp>
        <p:nvGrpSpPr>
          <p:cNvPr id="120" name="Group 40">
            <a:extLst>
              <a:ext uri="{FF2B5EF4-FFF2-40B4-BE49-F238E27FC236}">
                <a16:creationId xmlns:a16="http://schemas.microsoft.com/office/drawing/2014/main" id="{65894A62-FA2F-402D-09AE-14BC34E6CC42}"/>
              </a:ext>
            </a:extLst>
          </p:cNvPr>
          <p:cNvGrpSpPr/>
          <p:nvPr userDrawn="1"/>
        </p:nvGrpSpPr>
        <p:grpSpPr>
          <a:xfrm>
            <a:off x="9935635" y="2633366"/>
            <a:ext cx="392634" cy="233985"/>
            <a:chOff x="0" y="0"/>
            <a:chExt cx="98841" cy="58903"/>
          </a:xfrm>
        </p:grpSpPr>
        <p:sp>
          <p:nvSpPr>
            <p:cNvPr id="121" name="Freeform 41">
              <a:extLst>
                <a:ext uri="{FF2B5EF4-FFF2-40B4-BE49-F238E27FC236}">
                  <a16:creationId xmlns:a16="http://schemas.microsoft.com/office/drawing/2014/main" id="{81483C1C-08FC-E115-0513-095092C629F2}"/>
                </a:ext>
              </a:extLst>
            </p:cNvPr>
            <p:cNvSpPr/>
            <p:nvPr/>
          </p:nvSpPr>
          <p:spPr>
            <a:xfrm>
              <a:off x="0" y="0"/>
              <a:ext cx="98841" cy="58903"/>
            </a:xfrm>
            <a:custGeom>
              <a:avLst/>
              <a:gdLst/>
              <a:ahLst/>
              <a:cxnLst/>
              <a:rect l="l" t="t" r="r" b="b"/>
              <a:pathLst>
                <a:path w="98841" h="58903">
                  <a:moveTo>
                    <a:pt x="0" y="0"/>
                  </a:moveTo>
                  <a:lnTo>
                    <a:pt x="98841" y="0"/>
                  </a:lnTo>
                  <a:lnTo>
                    <a:pt x="98841" y="58903"/>
                  </a:lnTo>
                  <a:lnTo>
                    <a:pt x="0" y="58903"/>
                  </a:lnTo>
                  <a:close/>
                </a:path>
              </a:pathLst>
            </a:custGeom>
            <a:solidFill>
              <a:srgbClr val="072642"/>
            </a:solidFill>
          </p:spPr>
          <p:txBody>
            <a:bodyPr/>
            <a:lstStyle/>
            <a:p>
              <a:endParaRPr lang="en-GR"/>
            </a:p>
          </p:txBody>
        </p:sp>
        <p:sp>
          <p:nvSpPr>
            <p:cNvPr id="122" name="TextBox 42">
              <a:extLst>
                <a:ext uri="{FF2B5EF4-FFF2-40B4-BE49-F238E27FC236}">
                  <a16:creationId xmlns:a16="http://schemas.microsoft.com/office/drawing/2014/main" id="{90424B73-D6AF-CB2A-4098-894E2483650A}"/>
                </a:ext>
              </a:extLst>
            </p:cNvPr>
            <p:cNvSpPr txBox="1"/>
            <p:nvPr/>
          </p:nvSpPr>
          <p:spPr>
            <a:xfrm>
              <a:off x="0" y="-38100"/>
              <a:ext cx="98841" cy="97003"/>
            </a:xfrm>
            <a:prstGeom prst="rect">
              <a:avLst/>
            </a:prstGeom>
          </p:spPr>
          <p:txBody>
            <a:bodyPr lIns="53148" tIns="53148" rIns="53148" bIns="53148" rtlCol="0" anchor="ctr"/>
            <a:lstStyle/>
            <a:p>
              <a:pPr algn="ctr">
                <a:lnSpc>
                  <a:spcPts val="3070"/>
                </a:lnSpc>
              </a:pPr>
              <a:endParaRPr/>
            </a:p>
          </p:txBody>
        </p:sp>
      </p:grpSp>
      <p:sp>
        <p:nvSpPr>
          <p:cNvPr id="137" name="TextBox 57">
            <a:extLst>
              <a:ext uri="{FF2B5EF4-FFF2-40B4-BE49-F238E27FC236}">
                <a16:creationId xmlns:a16="http://schemas.microsoft.com/office/drawing/2014/main" id="{61DA3CB0-6448-5E1C-93F3-71BF4578FFCF}"/>
              </a:ext>
            </a:extLst>
          </p:cNvPr>
          <p:cNvSpPr txBox="1"/>
          <p:nvPr/>
        </p:nvSpPr>
        <p:spPr>
          <a:xfrm>
            <a:off x="8804713" y="4681141"/>
            <a:ext cx="1480515" cy="459010"/>
          </a:xfrm>
          <a:prstGeom prst="rect">
            <a:avLst/>
          </a:prstGeom>
        </p:spPr>
        <p:txBody>
          <a:bodyPr lIns="53148" tIns="53148" rIns="53148" bIns="53148" rtlCol="0" anchor="ctr"/>
          <a:lstStyle/>
          <a:p>
            <a:pPr algn="ctr">
              <a:lnSpc>
                <a:spcPts val="3070"/>
              </a:lnSpc>
            </a:pPr>
            <a:endParaRPr/>
          </a:p>
        </p:txBody>
      </p:sp>
      <p:sp>
        <p:nvSpPr>
          <p:cNvPr id="161" name="TextBox 81">
            <a:extLst>
              <a:ext uri="{FF2B5EF4-FFF2-40B4-BE49-F238E27FC236}">
                <a16:creationId xmlns:a16="http://schemas.microsoft.com/office/drawing/2014/main" id="{C2B73C34-31C8-B011-3524-FFA0AEF2A229}"/>
              </a:ext>
            </a:extLst>
          </p:cNvPr>
          <p:cNvSpPr txBox="1"/>
          <p:nvPr userDrawn="1"/>
        </p:nvSpPr>
        <p:spPr>
          <a:xfrm>
            <a:off x="487385" y="9781892"/>
            <a:ext cx="2753908" cy="198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2"/>
              </a:lnSpc>
            </a:pPr>
            <a:r>
              <a:rPr lang="en-US" sz="1202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Grant Agreement # 101192912</a:t>
            </a:r>
          </a:p>
        </p:txBody>
      </p:sp>
      <p:sp>
        <p:nvSpPr>
          <p:cNvPr id="162" name="TextBox 82">
            <a:extLst>
              <a:ext uri="{FF2B5EF4-FFF2-40B4-BE49-F238E27FC236}">
                <a16:creationId xmlns:a16="http://schemas.microsoft.com/office/drawing/2014/main" id="{E86B664D-7C56-35C1-4BF9-0436C0E6B8BF}"/>
              </a:ext>
            </a:extLst>
          </p:cNvPr>
          <p:cNvSpPr txBox="1"/>
          <p:nvPr userDrawn="1"/>
        </p:nvSpPr>
        <p:spPr>
          <a:xfrm>
            <a:off x="14977834" y="9377401"/>
            <a:ext cx="1912851" cy="581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32"/>
              </a:lnSpc>
            </a:pPr>
            <a:r>
              <a:rPr lang="en-US" sz="1216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Co-funded by the European Union</a:t>
            </a:r>
          </a:p>
        </p:txBody>
      </p:sp>
      <p:sp>
        <p:nvSpPr>
          <p:cNvPr id="163" name="TextBox 83">
            <a:extLst>
              <a:ext uri="{FF2B5EF4-FFF2-40B4-BE49-F238E27FC236}">
                <a16:creationId xmlns:a16="http://schemas.microsoft.com/office/drawing/2014/main" id="{D7EA0F70-CF65-CC3A-4897-89E0348D61C6}"/>
              </a:ext>
            </a:extLst>
          </p:cNvPr>
          <p:cNvSpPr txBox="1"/>
          <p:nvPr userDrawn="1"/>
        </p:nvSpPr>
        <p:spPr>
          <a:xfrm>
            <a:off x="487385" y="4901040"/>
            <a:ext cx="7168430" cy="193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73"/>
              </a:lnSpc>
            </a:pPr>
            <a:r>
              <a:rPr lang="en-US" sz="8436">
                <a:solidFill>
                  <a:srgbClr val="FFFFFF"/>
                </a:solidFill>
                <a:latin typeface="Kiona"/>
                <a:ea typeface="Kiona"/>
                <a:cs typeface="Kiona"/>
                <a:sym typeface="Kiona"/>
              </a:rPr>
              <a:t>Thank you!</a:t>
            </a:r>
          </a:p>
        </p:txBody>
      </p:sp>
      <p:sp>
        <p:nvSpPr>
          <p:cNvPr id="164" name="TextBox 84">
            <a:extLst>
              <a:ext uri="{FF2B5EF4-FFF2-40B4-BE49-F238E27FC236}">
                <a16:creationId xmlns:a16="http://schemas.microsoft.com/office/drawing/2014/main" id="{C9A64C9B-6DFC-256D-213E-A0E78078E735}"/>
              </a:ext>
            </a:extLst>
          </p:cNvPr>
          <p:cNvSpPr txBox="1"/>
          <p:nvPr userDrawn="1"/>
        </p:nvSpPr>
        <p:spPr>
          <a:xfrm>
            <a:off x="487385" y="6216907"/>
            <a:ext cx="7168430" cy="193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73"/>
              </a:lnSpc>
            </a:pPr>
            <a:r>
              <a:rPr lang="en-US" sz="8436">
                <a:solidFill>
                  <a:srgbClr val="FFFFFF"/>
                </a:solidFill>
                <a:latin typeface="Kiona"/>
                <a:ea typeface="Kiona"/>
                <a:cs typeface="Kiona"/>
                <a:sym typeface="Kiona"/>
              </a:rPr>
              <a:t>Questions?</a:t>
            </a:r>
          </a:p>
        </p:txBody>
      </p:sp>
      <p:sp>
        <p:nvSpPr>
          <p:cNvPr id="165" name="TextBox 85">
            <a:extLst>
              <a:ext uri="{FF2B5EF4-FFF2-40B4-BE49-F238E27FC236}">
                <a16:creationId xmlns:a16="http://schemas.microsoft.com/office/drawing/2014/main" id="{6FF4A647-761A-842C-2C5C-CF849B716ED0}"/>
              </a:ext>
            </a:extLst>
          </p:cNvPr>
          <p:cNvSpPr txBox="1"/>
          <p:nvPr userDrawn="1"/>
        </p:nvSpPr>
        <p:spPr>
          <a:xfrm>
            <a:off x="12776465" y="-179631"/>
            <a:ext cx="5287462" cy="800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21"/>
              </a:lnSpc>
            </a:pPr>
            <a:r>
              <a:rPr lang="en-US" sz="3460">
                <a:solidFill>
                  <a:srgbClr val="FFFFFF"/>
                </a:solidFill>
                <a:latin typeface="Kiona"/>
                <a:ea typeface="Kiona"/>
                <a:cs typeface="Kiona"/>
                <a:sym typeface="Kiona"/>
              </a:rPr>
              <a:t>iNVOLVED COUNTRIES</a:t>
            </a:r>
          </a:p>
        </p:txBody>
      </p:sp>
      <p:sp>
        <p:nvSpPr>
          <p:cNvPr id="166" name="AutoShape 86">
            <a:extLst>
              <a:ext uri="{FF2B5EF4-FFF2-40B4-BE49-F238E27FC236}">
                <a16:creationId xmlns:a16="http://schemas.microsoft.com/office/drawing/2014/main" id="{FBE9FC02-901B-C73C-D531-17553CFDB6F4}"/>
              </a:ext>
            </a:extLst>
          </p:cNvPr>
          <p:cNvSpPr/>
          <p:nvPr userDrawn="1"/>
        </p:nvSpPr>
        <p:spPr>
          <a:xfrm>
            <a:off x="4072005" y="369205"/>
            <a:ext cx="9028771" cy="3570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R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C3685EE-338D-384E-EF9B-5F21362B8682}"/>
              </a:ext>
            </a:extLst>
          </p:cNvPr>
          <p:cNvGrpSpPr/>
          <p:nvPr userDrawn="1"/>
        </p:nvGrpSpPr>
        <p:grpSpPr>
          <a:xfrm>
            <a:off x="7813315" y="444503"/>
            <a:ext cx="10398484" cy="7661047"/>
            <a:chOff x="8103988" y="1229993"/>
            <a:chExt cx="6894318" cy="4998403"/>
          </a:xfrm>
        </p:grpSpPr>
        <p:pic>
          <p:nvPicPr>
            <p:cNvPr id="5" name="Picture 4" descr="A map of europe with yellow areas&#10;&#10;AI-generated content may be incorrect.">
              <a:extLst>
                <a:ext uri="{FF2B5EF4-FFF2-40B4-BE49-F238E27FC236}">
                  <a16:creationId xmlns:a16="http://schemas.microsoft.com/office/drawing/2014/main" id="{05EE65B1-38A4-4805-ADC9-35DE6E102D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33"/>
            <a:stretch>
              <a:fillRect/>
            </a:stretch>
          </p:blipFill>
          <p:spPr>
            <a:xfrm>
              <a:off x="8986248" y="1281866"/>
              <a:ext cx="6012058" cy="414795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F8AC891-AC13-77AD-D4A8-6B695280D3B2}"/>
                </a:ext>
              </a:extLst>
            </p:cNvPr>
            <p:cNvGrpSpPr/>
            <p:nvPr userDrawn="1"/>
          </p:nvGrpSpPr>
          <p:grpSpPr>
            <a:xfrm>
              <a:off x="11983196" y="1424935"/>
              <a:ext cx="691786" cy="674663"/>
              <a:chOff x="13978255" y="1424343"/>
              <a:chExt cx="1037679" cy="1011995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D0544AD-427B-51DF-00FE-1D32484A2E12}"/>
                  </a:ext>
                </a:extLst>
              </p:cNvPr>
              <p:cNvSpPr/>
              <p:nvPr/>
            </p:nvSpPr>
            <p:spPr>
              <a:xfrm>
                <a:off x="13978255" y="1424343"/>
                <a:ext cx="1037679" cy="1011995"/>
              </a:xfrm>
              <a:prstGeom prst="ellipse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2821">
                  <a:defRPr/>
                </a:pPr>
                <a:endParaRPr lang="en-DE" sz="1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8" name="Picture 44" descr="Magister Solutions - Mobile, satellite and security technologies">
                <a:extLst>
                  <a:ext uri="{FF2B5EF4-FFF2-40B4-BE49-F238E27FC236}">
                    <a16:creationId xmlns:a16="http://schemas.microsoft.com/office/drawing/2014/main" id="{8F5D1F10-9087-065D-D2B9-4A572F6739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1" t="10918" r="2786" b="13184"/>
              <a:stretch/>
            </p:blipFill>
            <p:spPr bwMode="auto">
              <a:xfrm>
                <a:off x="14059873" y="1801810"/>
                <a:ext cx="887475" cy="4110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 descr="Logo&#10;&#10;Description automatically generated">
                <a:extLst>
                  <a:ext uri="{FF2B5EF4-FFF2-40B4-BE49-F238E27FC236}">
                    <a16:creationId xmlns:a16="http://schemas.microsoft.com/office/drawing/2014/main" id="{F604BE48-4CE9-690F-589C-39DB850580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93" t="22184" r="4793" b="23834"/>
              <a:stretch/>
            </p:blipFill>
            <p:spPr>
              <a:xfrm rot="291313">
                <a:off x="14257684" y="1512650"/>
                <a:ext cx="512532" cy="306013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E583AE1-7FE4-4B41-FC6F-B81ADE2D86BE}"/>
                </a:ext>
              </a:extLst>
            </p:cNvPr>
            <p:cNvGrpSpPr/>
            <p:nvPr userDrawn="1"/>
          </p:nvGrpSpPr>
          <p:grpSpPr>
            <a:xfrm>
              <a:off x="13672206" y="4604379"/>
              <a:ext cx="744365" cy="775884"/>
              <a:chOff x="16090637" y="5940007"/>
              <a:chExt cx="1116549" cy="1163825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9A0554E-BE23-CE13-CF58-9894234280A6}"/>
                  </a:ext>
                </a:extLst>
              </p:cNvPr>
              <p:cNvSpPr/>
              <p:nvPr/>
            </p:nvSpPr>
            <p:spPr>
              <a:xfrm>
                <a:off x="16090637" y="5940007"/>
                <a:ext cx="1116549" cy="1163825"/>
              </a:xfrm>
              <a:prstGeom prst="ellipse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2821">
                  <a:defRPr/>
                </a:pPr>
                <a:endParaRPr lang="en-DE" sz="1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2" name="Picture 1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FA5391CC-0E9D-5167-DA1D-4C7A511E5A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99" t="33072" r="14930" b="33016"/>
              <a:stretch/>
            </p:blipFill>
            <p:spPr>
              <a:xfrm>
                <a:off x="16444816" y="6014941"/>
                <a:ext cx="480941" cy="282551"/>
              </a:xfrm>
              <a:prstGeom prst="rect">
                <a:avLst/>
              </a:prstGeom>
            </p:spPr>
          </p:pic>
          <p:pic>
            <p:nvPicPr>
              <p:cNvPr id="13" name="Picture 26" descr="8BELLS | Independent Research &amp; Consultancy">
                <a:extLst>
                  <a:ext uri="{FF2B5EF4-FFF2-40B4-BE49-F238E27FC236}">
                    <a16:creationId xmlns:a16="http://schemas.microsoft.com/office/drawing/2014/main" id="{F7F06D73-94DD-F1F0-9799-DF101038F6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40" t="10567" r="16841" b="5247"/>
              <a:stretch/>
            </p:blipFill>
            <p:spPr bwMode="auto">
              <a:xfrm>
                <a:off x="16488361" y="6336245"/>
                <a:ext cx="413278" cy="4239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282780F-9645-C6FA-782E-C1EF07A70C6D}"/>
                  </a:ext>
                </a:extLst>
              </p:cNvPr>
              <p:cNvSpPr txBox="1"/>
              <p:nvPr/>
            </p:nvSpPr>
            <p:spPr>
              <a:xfrm>
                <a:off x="16132727" y="6733477"/>
                <a:ext cx="1037676" cy="230928"/>
              </a:xfrm>
              <a:prstGeom prst="rect">
                <a:avLst/>
              </a:prstGeom>
              <a:noFill/>
            </p:spPr>
            <p:txBody>
              <a:bodyPr wrap="square" lIns="81280" tIns="40640" rIns="81280" bIns="40640" rtlCol="0" anchor="t">
                <a:spAutoFit/>
              </a:bodyPr>
              <a:lstStyle/>
              <a:p>
                <a:pPr algn="ctr" defTabSz="812821">
                  <a:defRPr/>
                </a:pPr>
                <a:r>
                  <a:rPr lang="en-US" sz="1000" b="1" dirty="0" err="1">
                    <a:solidFill>
                      <a:prstClr val="white">
                        <a:lumMod val="95000"/>
                      </a:prstClr>
                    </a:solidFill>
                    <a:latin typeface="Times New Roman"/>
                    <a:cs typeface="Times New Roman"/>
                  </a:rPr>
                  <a:t>EiGHTBELLS</a:t>
                </a:r>
                <a:endParaRPr lang="en-DE" sz="900" b="1" dirty="0">
                  <a:solidFill>
                    <a:prstClr val="white">
                      <a:lumMod val="95000"/>
                    </a:prstClr>
                  </a:solidFill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333DE3A-7844-9D75-DC23-B48AFA2C606C}"/>
                </a:ext>
              </a:extLst>
            </p:cNvPr>
            <p:cNvGrpSpPr/>
            <p:nvPr userDrawn="1"/>
          </p:nvGrpSpPr>
          <p:grpSpPr>
            <a:xfrm>
              <a:off x="11635058" y="4101279"/>
              <a:ext cx="771381" cy="737964"/>
              <a:chOff x="3951009" y="3491298"/>
              <a:chExt cx="867804" cy="83021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DB9C4BB-7161-09F8-A37D-A7141E2393A1}"/>
                  </a:ext>
                </a:extLst>
              </p:cNvPr>
              <p:cNvSpPr/>
              <p:nvPr/>
            </p:nvSpPr>
            <p:spPr>
              <a:xfrm>
                <a:off x="3951009" y="3491298"/>
                <a:ext cx="867804" cy="830210"/>
              </a:xfrm>
              <a:prstGeom prst="ellipse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2821">
                  <a:defRPr/>
                </a:pPr>
                <a:endParaRPr lang="en-DE" sz="1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7" name="Picture 16" descr="A red and white flag&#10;&#10;Description automatically generated">
                <a:extLst>
                  <a:ext uri="{FF2B5EF4-FFF2-40B4-BE49-F238E27FC236}">
                    <a16:creationId xmlns:a16="http://schemas.microsoft.com/office/drawing/2014/main" id="{2AB0AD47-7160-D785-E209-1ADF06F86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26242" y="3529829"/>
                <a:ext cx="325568" cy="173528"/>
              </a:xfrm>
              <a:prstGeom prst="rect">
                <a:avLst/>
              </a:prstGeom>
            </p:spPr>
          </p:pic>
          <p:pic>
            <p:nvPicPr>
              <p:cNvPr id="18" name="Picture 18" descr="Technische Universität Wien – Wikipedia">
                <a:extLst>
                  <a:ext uri="{FF2B5EF4-FFF2-40B4-BE49-F238E27FC236}">
                    <a16:creationId xmlns:a16="http://schemas.microsoft.com/office/drawing/2014/main" id="{3B11555C-63C2-AA2C-9A1B-A21807DB4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6946" b="3618"/>
              <a:stretch/>
            </p:blipFill>
            <p:spPr bwMode="auto">
              <a:xfrm>
                <a:off x="4290895" y="3735440"/>
                <a:ext cx="260914" cy="221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FC6C154-0A9A-477E-BB17-8A3AC13A8223}"/>
                </a:ext>
              </a:extLst>
            </p:cNvPr>
            <p:cNvGrpSpPr/>
            <p:nvPr userDrawn="1"/>
          </p:nvGrpSpPr>
          <p:grpSpPr>
            <a:xfrm>
              <a:off x="12563790" y="4125753"/>
              <a:ext cx="1021785" cy="961439"/>
              <a:chOff x="5053468" y="3483231"/>
              <a:chExt cx="1149508" cy="1066815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03D5B38-271D-4BC2-7784-26835EC23989}"/>
                  </a:ext>
                </a:extLst>
              </p:cNvPr>
              <p:cNvGrpSpPr/>
              <p:nvPr/>
            </p:nvGrpSpPr>
            <p:grpSpPr>
              <a:xfrm>
                <a:off x="5053468" y="3483231"/>
                <a:ext cx="1149508" cy="1066815"/>
                <a:chOff x="5032204" y="3483231"/>
                <a:chExt cx="1149508" cy="1066815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B98297B7-C573-F283-73BE-1824F32A2022}"/>
                    </a:ext>
                  </a:extLst>
                </p:cNvPr>
                <p:cNvSpPr/>
                <p:nvPr/>
              </p:nvSpPr>
              <p:spPr>
                <a:xfrm>
                  <a:off x="5032204" y="3483231"/>
                  <a:ext cx="1149508" cy="106681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dk1">
                        <a:lumMod val="67000"/>
                      </a:schemeClr>
                    </a:gs>
                    <a:gs pos="48000">
                      <a:schemeClr val="dk1">
                        <a:lumMod val="97000"/>
                        <a:lumOff val="3000"/>
                      </a:schemeClr>
                    </a:gs>
                    <a:gs pos="100000">
                      <a:schemeClr val="dk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12821">
                    <a:defRPr/>
                  </a:pPr>
                  <a:endParaRPr lang="en-DE" sz="16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8" name="Picture 37" descr="A blue and white logo&#10;&#10;Description automatically generated with low confidence">
                  <a:extLst>
                    <a:ext uri="{FF2B5EF4-FFF2-40B4-BE49-F238E27FC236}">
                      <a16:creationId xmlns:a16="http://schemas.microsoft.com/office/drawing/2014/main" id="{9DF099F2-0A8A-D072-D0D1-A0B4BEB2B2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98" t="21641" r="10598" b="25388"/>
                <a:stretch/>
              </p:blipFill>
              <p:spPr>
                <a:xfrm rot="622834">
                  <a:off x="5402782" y="3514329"/>
                  <a:ext cx="407435" cy="273867"/>
                </a:xfrm>
                <a:prstGeom prst="rect">
                  <a:avLst/>
                </a:prstGeom>
              </p:spPr>
            </p:pic>
            <p:pic>
              <p:nvPicPr>
                <p:cNvPr id="39" name="Picture 24" descr="OTE - Wikipedia">
                  <a:extLst>
                    <a:ext uri="{FF2B5EF4-FFF2-40B4-BE49-F238E27FC236}">
                      <a16:creationId xmlns:a16="http://schemas.microsoft.com/office/drawing/2014/main" id="{EE2D300B-6D2F-3618-E2B1-798059136D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05856" y="3806858"/>
                  <a:ext cx="530761" cy="4343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1" name="Picture 4" descr="Hellas Sat AE">
                <a:extLst>
                  <a:ext uri="{FF2B5EF4-FFF2-40B4-BE49-F238E27FC236}">
                    <a16:creationId xmlns:a16="http://schemas.microsoft.com/office/drawing/2014/main" id="{B3B7C13E-2E58-D6D1-632A-141A4C265F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8146" y="3788483"/>
                <a:ext cx="384349" cy="456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14C56BB-FF89-1C7C-4B20-8D8B900D820C}"/>
                </a:ext>
              </a:extLst>
            </p:cNvPr>
            <p:cNvSpPr txBox="1"/>
            <p:nvPr userDrawn="1"/>
          </p:nvSpPr>
          <p:spPr>
            <a:xfrm>
              <a:off x="11669963" y="4495226"/>
              <a:ext cx="751747" cy="240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12821">
                <a:defRPr/>
              </a:pPr>
              <a:r>
                <a:rPr lang="en-US" sz="900" b="1" dirty="0">
                  <a:solidFill>
                    <a:prstClr val="white">
                      <a:lumMod val="8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Vienna University of Technology</a:t>
              </a:r>
              <a:endParaRPr lang="en-DE" sz="900" b="1" dirty="0">
                <a:solidFill>
                  <a:prstClr val="white">
                    <a:lumMod val="8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BC9B192-D371-D2B1-4F66-F87A45934C98}"/>
                </a:ext>
              </a:extLst>
            </p:cNvPr>
            <p:cNvGrpSpPr/>
            <p:nvPr userDrawn="1"/>
          </p:nvGrpSpPr>
          <p:grpSpPr>
            <a:xfrm>
              <a:off x="11484634" y="2751734"/>
              <a:ext cx="1452782" cy="1367855"/>
              <a:chOff x="13213790" y="3269380"/>
              <a:chExt cx="2179172" cy="2051784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D7A7AB09-97D1-0B3F-42EA-486AA970D8B8}"/>
                  </a:ext>
                </a:extLst>
              </p:cNvPr>
              <p:cNvGrpSpPr/>
              <p:nvPr/>
            </p:nvGrpSpPr>
            <p:grpSpPr>
              <a:xfrm>
                <a:off x="13213790" y="3269380"/>
                <a:ext cx="2179172" cy="2051784"/>
                <a:chOff x="3754601" y="1921021"/>
                <a:chExt cx="1508359" cy="1537506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B361E45C-DDB6-34C7-0E58-79EF4B2FE000}"/>
                    </a:ext>
                  </a:extLst>
                </p:cNvPr>
                <p:cNvSpPr/>
                <p:nvPr/>
              </p:nvSpPr>
              <p:spPr>
                <a:xfrm>
                  <a:off x="3754601" y="1921021"/>
                  <a:ext cx="1508359" cy="15375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dk1">
                        <a:lumMod val="67000"/>
                      </a:schemeClr>
                    </a:gs>
                    <a:gs pos="48000">
                      <a:schemeClr val="dk1">
                        <a:lumMod val="97000"/>
                        <a:lumOff val="3000"/>
                      </a:schemeClr>
                    </a:gs>
                    <a:gs pos="100000">
                      <a:schemeClr val="dk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12821">
                    <a:defRPr/>
                  </a:pPr>
                  <a:endParaRPr lang="en-DE" sz="16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45" name="Picture 34" descr="A picture containing text, plant&#10;&#10;Description automatically generated">
                  <a:extLst>
                    <a:ext uri="{FF2B5EF4-FFF2-40B4-BE49-F238E27FC236}">
                      <a16:creationId xmlns:a16="http://schemas.microsoft.com/office/drawing/2014/main" id="{17103D6E-C04F-C350-80ED-E445C81FD5A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99494" y="1957816"/>
                  <a:ext cx="447417" cy="3019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6" name="Picture 8" descr="Contact - FPCUP-Website">
                  <a:extLst>
                    <a:ext uri="{FF2B5EF4-FFF2-40B4-BE49-F238E27FC236}">
                      <a16:creationId xmlns:a16="http://schemas.microsoft.com/office/drawing/2014/main" id="{08309833-2B9F-14E2-D4EF-65221F584A2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58708" y="2897857"/>
                  <a:ext cx="304800" cy="2892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54C7727-FEF9-A769-E38D-247E8954B89F}"/>
                    </a:ext>
                  </a:extLst>
                </p:cNvPr>
                <p:cNvSpPr txBox="1"/>
                <p:nvPr/>
              </p:nvSpPr>
              <p:spPr>
                <a:xfrm>
                  <a:off x="3934148" y="3135727"/>
                  <a:ext cx="1149264" cy="278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812821">
                    <a:defRPr/>
                  </a:pPr>
                  <a:r>
                    <a:rPr lang="en-US" sz="800" b="1" dirty="0">
                      <a:solidFill>
                        <a:prstClr val="white">
                          <a:lumMod val="85000"/>
                        </a:prst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German Aerospace </a:t>
                  </a:r>
                </a:p>
                <a:p>
                  <a:pPr algn="ctr" defTabSz="812821">
                    <a:defRPr/>
                  </a:pPr>
                  <a:r>
                    <a:rPr lang="en-US" sz="800" b="1" dirty="0">
                      <a:solidFill>
                        <a:prstClr val="white">
                          <a:lumMod val="85000"/>
                        </a:prst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Center</a:t>
                  </a:r>
                  <a:endParaRPr lang="en-DE" sz="600" b="1" dirty="0">
                    <a:solidFill>
                      <a:prstClr val="white">
                        <a:lumMod val="8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48" name="Picture 47" descr="Logo&#10;&#10;Description automatically generated">
                  <a:extLst>
                    <a:ext uri="{FF2B5EF4-FFF2-40B4-BE49-F238E27FC236}">
                      <a16:creationId xmlns:a16="http://schemas.microsoft.com/office/drawing/2014/main" id="{EF0432E3-9B46-D2B5-F609-CC229D203D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74020" y="2589010"/>
                  <a:ext cx="416388" cy="435607"/>
                </a:xfrm>
                <a:prstGeom prst="rect">
                  <a:avLst/>
                </a:prstGeom>
              </p:spPr>
            </p:pic>
            <p:sp>
              <p:nvSpPr>
                <p:cNvPr id="49" name="AutoShape 6" descr="RF Microtech Srl | ESA CSC">
                  <a:extLst>
                    <a:ext uri="{FF2B5EF4-FFF2-40B4-BE49-F238E27FC236}">
                      <a16:creationId xmlns:a16="http://schemas.microsoft.com/office/drawing/2014/main" id="{15B6FD95-AF1E-298F-D209-CAF9D78765A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419600" y="2419350"/>
                  <a:ext cx="304800" cy="3048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81280" tIns="40640" rIns="81280" bIns="4064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630"/>
                  <a:endParaRPr lang="en-DE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D9F147B-6A40-CB26-B232-F28CC40B0877}"/>
                  </a:ext>
                </a:extLst>
              </p:cNvPr>
              <p:cNvSpPr txBox="1"/>
              <p:nvPr/>
            </p:nvSpPr>
            <p:spPr>
              <a:xfrm>
                <a:off x="14922532" y="3732577"/>
                <a:ext cx="393333" cy="361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630"/>
                <a:r>
                  <a:rPr lang="en-DE" sz="1800" b="1" dirty="0">
                    <a:solidFill>
                      <a:srgbClr val="FF0000"/>
                    </a:solidFill>
                    <a:latin typeface="Aptos" panose="020B0004020202020204" pitchFamily="34" charset="0"/>
                  </a:rPr>
                  <a:t>✓</a:t>
                </a:r>
                <a:endParaRPr lang="en-DE" sz="1600" b="1" dirty="0">
                  <a:solidFill>
                    <a:srgbClr val="FF0000"/>
                  </a:solidFill>
                  <a:latin typeface="Calibri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1CA607F-DF15-A68B-AD32-61EDE12CBF56}"/>
                </a:ext>
              </a:extLst>
            </p:cNvPr>
            <p:cNvGrpSpPr/>
            <p:nvPr userDrawn="1"/>
          </p:nvGrpSpPr>
          <p:grpSpPr>
            <a:xfrm>
              <a:off x="9821953" y="4472061"/>
              <a:ext cx="1791413" cy="1756335"/>
              <a:chOff x="879818" y="3180335"/>
              <a:chExt cx="2015339" cy="1975877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5C41CC0-03FD-3AE3-765A-2CA394A0729E}"/>
                  </a:ext>
                </a:extLst>
              </p:cNvPr>
              <p:cNvGrpSpPr/>
              <p:nvPr/>
            </p:nvGrpSpPr>
            <p:grpSpPr>
              <a:xfrm>
                <a:off x="879818" y="3180335"/>
                <a:ext cx="2015339" cy="1975877"/>
                <a:chOff x="879818" y="3270284"/>
                <a:chExt cx="2015339" cy="1883598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FA089664-7755-BFE4-BDE6-6314A8B1B343}"/>
                    </a:ext>
                  </a:extLst>
                </p:cNvPr>
                <p:cNvGrpSpPr/>
                <p:nvPr/>
              </p:nvGrpSpPr>
              <p:grpSpPr>
                <a:xfrm>
                  <a:off x="879818" y="3270284"/>
                  <a:ext cx="2015339" cy="1883598"/>
                  <a:chOff x="2080250" y="3389484"/>
                  <a:chExt cx="2015339" cy="1883598"/>
                </a:xfrm>
              </p:grpSpPr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A942087B-F61A-AB33-A5E0-0F1CA23E72D0}"/>
                      </a:ext>
                    </a:extLst>
                  </p:cNvPr>
                  <p:cNvSpPr/>
                  <p:nvPr/>
                </p:nvSpPr>
                <p:spPr>
                  <a:xfrm>
                    <a:off x="2080250" y="3389484"/>
                    <a:ext cx="2015339" cy="18835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dk1">
                          <a:lumMod val="67000"/>
                        </a:schemeClr>
                      </a:gs>
                      <a:gs pos="48000">
                        <a:schemeClr val="dk1">
                          <a:lumMod val="97000"/>
                          <a:lumOff val="3000"/>
                        </a:schemeClr>
                      </a:gs>
                      <a:gs pos="100000">
                        <a:schemeClr val="dk1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12821">
                      <a:defRPr/>
                    </a:pPr>
                    <a:endParaRPr lang="en-DE" sz="160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pic>
                <p:nvPicPr>
                  <p:cNvPr id="57" name="Picture 56" descr="A flag with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FD2DA333-0E13-6EDB-AB01-2E8774D8E8B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2873611" y="3413753"/>
                    <a:ext cx="483101" cy="281165"/>
                  </a:xfrm>
                  <a:prstGeom prst="rect">
                    <a:avLst/>
                  </a:prstGeom>
                </p:spPr>
              </p:pic>
              <p:pic>
                <p:nvPicPr>
                  <p:cNvPr id="58" name="Picture 57" descr="A black and white logo&#10;&#10;Description automatically generated">
                    <a:extLst>
                      <a:ext uri="{FF2B5EF4-FFF2-40B4-BE49-F238E27FC236}">
                        <a16:creationId xmlns:a16="http://schemas.microsoft.com/office/drawing/2014/main" id="{9E3564A9-C70E-96F8-1251-FB5B5F1301E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3007434" y="4365336"/>
                    <a:ext cx="1031319" cy="43470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5" name="Picture 2" descr="RomARS Homepage - RomARS S.r.l.">
                  <a:extLst>
                    <a:ext uri="{FF2B5EF4-FFF2-40B4-BE49-F238E27FC236}">
                      <a16:creationId xmlns:a16="http://schemas.microsoft.com/office/drawing/2014/main" id="{960012E3-ACF8-EC78-5EC6-A502C464DC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9325"/>
                <a:stretch/>
              </p:blipFill>
              <p:spPr bwMode="auto">
                <a:xfrm>
                  <a:off x="2151988" y="3335046"/>
                  <a:ext cx="432596" cy="6567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53" name="Picture 28" descr="Stellantis – Metalsa">
                <a:extLst>
                  <a:ext uri="{FF2B5EF4-FFF2-40B4-BE49-F238E27FC236}">
                    <a16:creationId xmlns:a16="http://schemas.microsoft.com/office/drawing/2014/main" id="{0B239329-CF74-E2DF-141D-934120920C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642" b="24615"/>
              <a:stretch/>
            </p:blipFill>
            <p:spPr bwMode="auto">
              <a:xfrm>
                <a:off x="1465612" y="3821031"/>
                <a:ext cx="918923" cy="444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8763601-08BB-4095-2068-BEF204CF558C}"/>
                </a:ext>
              </a:extLst>
            </p:cNvPr>
            <p:cNvGrpSpPr/>
            <p:nvPr userDrawn="1"/>
          </p:nvGrpSpPr>
          <p:grpSpPr>
            <a:xfrm>
              <a:off x="9440941" y="3879684"/>
              <a:ext cx="783544" cy="776000"/>
              <a:chOff x="1774400" y="2978732"/>
              <a:chExt cx="881487" cy="873000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6DECFF04-EE63-5E91-7F62-EAEEB20C4333}"/>
                  </a:ext>
                </a:extLst>
              </p:cNvPr>
              <p:cNvSpPr/>
              <p:nvPr/>
            </p:nvSpPr>
            <p:spPr>
              <a:xfrm>
                <a:off x="1774400" y="2978732"/>
                <a:ext cx="881487" cy="873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2821">
                  <a:defRPr/>
                </a:pPr>
                <a:endParaRPr lang="en-DE" sz="1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61" name="Picture 38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267AAC4-8F2D-82A3-CE85-C68A9FA997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97514" y="3020711"/>
                <a:ext cx="435533" cy="2654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12" descr="Retour sur le Salon Nouvelle Vie Professionnelle du mardi 8 novembre 2022 |  Paris | Cnam">
                <a:extLst>
                  <a:ext uri="{FF2B5EF4-FFF2-40B4-BE49-F238E27FC236}">
                    <a16:creationId xmlns:a16="http://schemas.microsoft.com/office/drawing/2014/main" id="{F19F824F-9431-B254-62C5-A3CE4DB829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3598" y="3391128"/>
                <a:ext cx="704232" cy="265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D7973C7-F3FF-D455-97E5-5BCFEC49044D}"/>
                </a:ext>
              </a:extLst>
            </p:cNvPr>
            <p:cNvGrpSpPr/>
            <p:nvPr userDrawn="1"/>
          </p:nvGrpSpPr>
          <p:grpSpPr>
            <a:xfrm>
              <a:off x="9972990" y="2265014"/>
              <a:ext cx="755359" cy="764703"/>
              <a:chOff x="2972454" y="356685"/>
              <a:chExt cx="849778" cy="860290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1E38508-DE43-BCB2-13BA-00A2B79A8E5D}"/>
                  </a:ext>
                </a:extLst>
              </p:cNvPr>
              <p:cNvSpPr/>
              <p:nvPr/>
            </p:nvSpPr>
            <p:spPr>
              <a:xfrm>
                <a:off x="2972454" y="356685"/>
                <a:ext cx="849778" cy="860290"/>
              </a:xfrm>
              <a:prstGeom prst="ellipse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2821">
                  <a:defRPr/>
                </a:pPr>
                <a:endParaRPr lang="en-DE" sz="1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65" name="Picture 64" descr="A flag with a red white and blue design&#10;&#10;Description automatically generated">
                <a:extLst>
                  <a:ext uri="{FF2B5EF4-FFF2-40B4-BE49-F238E27FC236}">
                    <a16:creationId xmlns:a16="http://schemas.microsoft.com/office/drawing/2014/main" id="{3A666003-C570-5BD0-16A2-C9E5B4C516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2"/>
              <a:srcRect t="17066" r="4257" b="16183"/>
              <a:stretch/>
            </p:blipFill>
            <p:spPr>
              <a:xfrm rot="227923">
                <a:off x="3124754" y="381079"/>
                <a:ext cx="522219" cy="271933"/>
              </a:xfrm>
              <a:prstGeom prst="rect">
                <a:avLst/>
              </a:prstGeom>
            </p:spPr>
          </p:pic>
          <p:pic>
            <p:nvPicPr>
              <p:cNvPr id="66" name="Picture 22" descr="Network Rail Logo and symbol, meaning, history, PNG">
                <a:extLst>
                  <a:ext uri="{FF2B5EF4-FFF2-40B4-BE49-F238E27FC236}">
                    <a16:creationId xmlns:a16="http://schemas.microsoft.com/office/drawing/2014/main" id="{16844251-93D3-1591-8DE6-0A60EBEC22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6318" y="647917"/>
                <a:ext cx="708117" cy="4379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8">
              <a:extLst>
                <a:ext uri="{FF2B5EF4-FFF2-40B4-BE49-F238E27FC236}">
                  <a16:creationId xmlns:a16="http://schemas.microsoft.com/office/drawing/2014/main" id="{D45BFE9D-1948-86A7-1BF5-FB5E4695F2C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41" t="5798" r="8660" b="3000"/>
            <a:stretch/>
          </p:blipFill>
          <p:spPr bwMode="auto">
            <a:xfrm>
              <a:off x="8103988" y="1229993"/>
              <a:ext cx="2238671" cy="1072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40F349E-00ED-CB30-987C-6A7F09EF2BCD}"/>
                </a:ext>
              </a:extLst>
            </p:cNvPr>
            <p:cNvSpPr txBox="1"/>
            <p:nvPr userDrawn="1"/>
          </p:nvSpPr>
          <p:spPr>
            <a:xfrm>
              <a:off x="8415076" y="1485770"/>
              <a:ext cx="1632124" cy="225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1400" dirty="0">
                  <a:solidFill>
                    <a:srgbClr val="FFFFFF"/>
                  </a:solidFill>
                  <a:latin typeface="Kiona"/>
                </a:rPr>
                <a:t>Involved Countries</a:t>
              </a:r>
              <a:endParaRPr lang="en-DE" sz="1400" dirty="0">
                <a:solidFill>
                  <a:srgbClr val="FFFFFF"/>
                </a:solidFill>
                <a:latin typeface="Kiona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F586C4D-98B5-5B07-7647-E479AF5EBB7A}"/>
                </a:ext>
              </a:extLst>
            </p:cNvPr>
            <p:cNvGrpSpPr/>
            <p:nvPr userDrawn="1"/>
          </p:nvGrpSpPr>
          <p:grpSpPr>
            <a:xfrm>
              <a:off x="8823762" y="1702889"/>
              <a:ext cx="1223438" cy="256274"/>
              <a:chOff x="5687331" y="1179538"/>
              <a:chExt cx="1223438" cy="256274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3527108-957A-F4B4-9C3D-B580B6241EBA}"/>
                  </a:ext>
                </a:extLst>
              </p:cNvPr>
              <p:cNvSpPr txBox="1"/>
              <p:nvPr/>
            </p:nvSpPr>
            <p:spPr>
              <a:xfrm>
                <a:off x="5687331" y="1210316"/>
                <a:ext cx="1115541" cy="225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630"/>
                <a:r>
                  <a:rPr lang="en-US" sz="1400" dirty="0">
                    <a:solidFill>
                      <a:srgbClr val="FFFFFF"/>
                    </a:solidFill>
                    <a:latin typeface="Kiona"/>
                  </a:rPr>
                  <a:t>Coordinator</a:t>
                </a:r>
                <a:endParaRPr lang="en-DE" sz="1067" dirty="0">
                  <a:solidFill>
                    <a:srgbClr val="FFFFFF"/>
                  </a:solidFill>
                  <a:latin typeface="Kiona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CC36F58-58D0-588A-4A35-A1EB2FC643B7}"/>
                  </a:ext>
                </a:extLst>
              </p:cNvPr>
              <p:cNvSpPr txBox="1"/>
              <p:nvPr/>
            </p:nvSpPr>
            <p:spPr>
              <a:xfrm>
                <a:off x="6570527" y="1179538"/>
                <a:ext cx="340242" cy="24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630"/>
                <a:r>
                  <a:rPr lang="en-DE" sz="1800" b="1" dirty="0">
                    <a:solidFill>
                      <a:srgbClr val="FF0000"/>
                    </a:solidFill>
                    <a:latin typeface="Aptos" panose="020B0004020202020204" pitchFamily="34" charset="0"/>
                  </a:rPr>
                  <a:t>✓</a:t>
                </a:r>
                <a:endParaRPr lang="en-DE" sz="1600" b="1" dirty="0">
                  <a:solidFill>
                    <a:srgbClr val="FF0000"/>
                  </a:solidFill>
                  <a:latin typeface="Calibri"/>
                </a:endParaRPr>
              </a:p>
            </p:txBody>
          </p:sp>
        </p:grpSp>
        <p:pic>
          <p:nvPicPr>
            <p:cNvPr id="72" name="Picture 2" descr="Home - RF Microtech">
              <a:extLst>
                <a:ext uri="{FF2B5EF4-FFF2-40B4-BE49-F238E27FC236}">
                  <a16:creationId xmlns:a16="http://schemas.microsoft.com/office/drawing/2014/main" id="{ABD646CD-2923-23F1-265F-D39699D86B1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6322" y="4710468"/>
              <a:ext cx="876024" cy="327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C3D751BB-5513-C0AB-486C-4977C0409023}"/>
                </a:ext>
              </a:extLst>
            </p:cNvPr>
            <p:cNvGrpSpPr/>
            <p:nvPr userDrawn="1"/>
          </p:nvGrpSpPr>
          <p:grpSpPr>
            <a:xfrm>
              <a:off x="9355414" y="2903771"/>
              <a:ext cx="691786" cy="674663"/>
              <a:chOff x="9407782" y="3365888"/>
              <a:chExt cx="1037679" cy="1011995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34AB8B0B-4237-4A42-85B1-7A31DA067051}"/>
                  </a:ext>
                </a:extLst>
              </p:cNvPr>
              <p:cNvGrpSpPr/>
              <p:nvPr/>
            </p:nvGrpSpPr>
            <p:grpSpPr>
              <a:xfrm>
                <a:off x="9407782" y="3365888"/>
                <a:ext cx="1037679" cy="1011995"/>
                <a:chOff x="1623290" y="2183189"/>
                <a:chExt cx="778259" cy="758996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F5E654BF-D457-D93C-4AFB-CDD68CDF3BD5}"/>
                    </a:ext>
                  </a:extLst>
                </p:cNvPr>
                <p:cNvSpPr/>
                <p:nvPr/>
              </p:nvSpPr>
              <p:spPr>
                <a:xfrm>
                  <a:off x="1623290" y="2183189"/>
                  <a:ext cx="778259" cy="75899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dk1">
                        <a:lumMod val="67000"/>
                      </a:schemeClr>
                    </a:gs>
                    <a:gs pos="48000">
                      <a:schemeClr val="dk1">
                        <a:lumMod val="97000"/>
                        <a:lumOff val="3000"/>
                      </a:schemeClr>
                    </a:gs>
                    <a:gs pos="100000">
                      <a:schemeClr val="dk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12821">
                    <a:defRPr/>
                  </a:pPr>
                  <a:endParaRPr lang="en-DE" sz="16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77" name="Picture 76" descr="A flag of ireland with green white and orange paint&#10;&#10;Description automatically generated">
                  <a:extLst>
                    <a:ext uri="{FF2B5EF4-FFF2-40B4-BE49-F238E27FC236}">
                      <a16:creationId xmlns:a16="http://schemas.microsoft.com/office/drawing/2014/main" id="{80947C07-696E-32D1-08C0-AA781096FE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877960" y="2222054"/>
                  <a:ext cx="297208" cy="195711"/>
                </a:xfrm>
                <a:prstGeom prst="rect">
                  <a:avLst/>
                </a:prstGeom>
              </p:spPr>
            </p:pic>
          </p:grpSp>
          <p:pic>
            <p:nvPicPr>
              <p:cNvPr id="75" name="Picture 74" descr="A logo for a radio system&#10;&#10;AI-generated content may be incorrect.">
                <a:extLst>
                  <a:ext uri="{FF2B5EF4-FFF2-40B4-BE49-F238E27FC236}">
                    <a16:creationId xmlns:a16="http://schemas.microsoft.com/office/drawing/2014/main" id="{4116C1D8-1159-EA8E-7121-F932312385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2434" y="3731683"/>
                <a:ext cx="836383" cy="438798"/>
              </a:xfrm>
              <a:prstGeom prst="rect">
                <a:avLst/>
              </a:prstGeom>
            </p:spPr>
          </p:pic>
        </p:grpSp>
        <p:pic>
          <p:nvPicPr>
            <p:cNvPr id="78" name="Picture 10" descr="Contact">
              <a:extLst>
                <a:ext uri="{FF2B5EF4-FFF2-40B4-BE49-F238E27FC236}">
                  <a16:creationId xmlns:a16="http://schemas.microsoft.com/office/drawing/2014/main" id="{EBE030BD-C02A-7904-21A1-4BCD708C469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2329" y="5737595"/>
              <a:ext cx="1084894" cy="381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2" descr="MAR.TE.Logistics – Innovazione e Competitività nella Logistica Mare-Terra">
              <a:extLst>
                <a:ext uri="{FF2B5EF4-FFF2-40B4-BE49-F238E27FC236}">
                  <a16:creationId xmlns:a16="http://schemas.microsoft.com/office/drawing/2014/main" id="{A27EB46D-377F-79D1-7011-958D31E66CA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3" t="32393" r="26141" b="32427"/>
            <a:stretch>
              <a:fillRect/>
            </a:stretch>
          </p:blipFill>
          <p:spPr bwMode="auto">
            <a:xfrm>
              <a:off x="9877342" y="5400690"/>
              <a:ext cx="675072" cy="287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14" descr="OHB SE logo in transparent PNG and vectorized SVG formats">
              <a:extLst>
                <a:ext uri="{FF2B5EF4-FFF2-40B4-BE49-F238E27FC236}">
                  <a16:creationId xmlns:a16="http://schemas.microsoft.com/office/drawing/2014/main" id="{B837F217-D7D8-52B6-8538-CDB1D850521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7842" y="3342755"/>
              <a:ext cx="620155" cy="208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A black background with grey letters&#10;&#10;AI-generated content may be incorrect.">
            <a:extLst>
              <a:ext uri="{FF2B5EF4-FFF2-40B4-BE49-F238E27FC236}">
                <a16:creationId xmlns:a16="http://schemas.microsoft.com/office/drawing/2014/main" id="{02E7EC16-2E86-D521-998A-6755F0EC3A92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552" y="3115741"/>
            <a:ext cx="1738448" cy="67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75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5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</p:sldLayoutIdLst>
  <p:hf sldNum="0" hdr="0" dt="0"/>
  <p:txStyles>
    <p:titleStyle>
      <a:lvl1pPr algn="ctr" defTabSz="914058" rtl="0" eaLnBrk="1" latinLnBrk="0" hangingPunct="1"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3" indent="-342773" algn="l" defTabSz="914058" rtl="0" eaLnBrk="1" latinLnBrk="0" hangingPunct="1">
        <a:spcBef>
          <a:spcPct val="20000"/>
        </a:spcBef>
        <a:buFont typeface="Arial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1pPr>
      <a:lvl2pPr marL="742665" indent="-285636" algn="l" defTabSz="914058" rtl="0" eaLnBrk="1" latinLnBrk="0" hangingPunct="1">
        <a:spcBef>
          <a:spcPct val="20000"/>
        </a:spcBef>
        <a:buFont typeface="Arial" pitchFamily="34" charset="0"/>
        <a:buChar char="–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3" indent="-228515" algn="l" defTabSz="91405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88" indent="-228515" algn="l" defTabSz="914058" rtl="0" eaLnBrk="1" latinLnBrk="0" hangingPunct="1">
        <a:spcBef>
          <a:spcPct val="20000"/>
        </a:spcBef>
        <a:buFont typeface="Arial" pitchFamily="34" charset="0"/>
        <a:buChar char="–"/>
        <a:defRPr sz="1996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7" indent="-228515" algn="l" defTabSz="914058" rtl="0" eaLnBrk="1" latinLnBrk="0" hangingPunct="1">
        <a:spcBef>
          <a:spcPct val="20000"/>
        </a:spcBef>
        <a:buFont typeface="Arial" pitchFamily="34" charset="0"/>
        <a:buChar char="»"/>
        <a:defRPr sz="1996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6" indent="-228515" algn="l" defTabSz="914058" rtl="0" eaLnBrk="1" latinLnBrk="0" hangingPunct="1">
        <a:spcBef>
          <a:spcPct val="20000"/>
        </a:spcBef>
        <a:buFont typeface="Arial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5" indent="-228515" algn="l" defTabSz="914058" rtl="0" eaLnBrk="1" latinLnBrk="0" hangingPunct="1">
        <a:spcBef>
          <a:spcPct val="20000"/>
        </a:spcBef>
        <a:buFont typeface="Arial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7pPr>
      <a:lvl8pPr marL="3427704" indent="-228515" algn="l" defTabSz="914058" rtl="0" eaLnBrk="1" latinLnBrk="0" hangingPunct="1">
        <a:spcBef>
          <a:spcPct val="20000"/>
        </a:spcBef>
        <a:buFont typeface="Arial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8pPr>
      <a:lvl9pPr marL="3884718" indent="-228515" algn="l" defTabSz="914058" rtl="0" eaLnBrk="1" latinLnBrk="0" hangingPunct="1">
        <a:spcBef>
          <a:spcPct val="20000"/>
        </a:spcBef>
        <a:buFont typeface="Arial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9" algn="l" defTabSz="914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8" algn="l" defTabSz="914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3" algn="l" defTabSz="914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2" algn="l" defTabSz="914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1" algn="l" defTabSz="914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1" algn="l" defTabSz="914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90" algn="l" defTabSz="914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03" algn="l" defTabSz="914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5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32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0.png"/><Relationship Id="rId5" Type="http://schemas.openxmlformats.org/officeDocument/2006/relationships/image" Target="../media/image54.svg"/><Relationship Id="rId10" Type="http://schemas.openxmlformats.org/officeDocument/2006/relationships/image" Target="../media/image4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50.png"/><Relationship Id="rId3" Type="http://schemas.openxmlformats.org/officeDocument/2006/relationships/image" Target="../media/image67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49.png"/><Relationship Id="rId2" Type="http://schemas.openxmlformats.org/officeDocument/2006/relationships/image" Target="../media/image66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59.png"/><Relationship Id="rId10" Type="http://schemas.openxmlformats.org/officeDocument/2006/relationships/image" Target="../media/image75.png"/><Relationship Id="rId4" Type="http://schemas.openxmlformats.org/officeDocument/2006/relationships/image" Target="../media/image68.png"/><Relationship Id="rId9" Type="http://schemas.openxmlformats.org/officeDocument/2006/relationships/image" Target="../media/image74.png"/><Relationship Id="rId1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9.png"/><Relationship Id="rId7" Type="http://schemas.openxmlformats.org/officeDocument/2006/relationships/image" Target="../media/image78.png"/><Relationship Id="rId12" Type="http://schemas.openxmlformats.org/officeDocument/2006/relationships/image" Target="../media/image5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49.png"/><Relationship Id="rId5" Type="http://schemas.openxmlformats.org/officeDocument/2006/relationships/image" Target="../media/image76.png"/><Relationship Id="rId10" Type="http://schemas.openxmlformats.org/officeDocument/2006/relationships/image" Target="../media/image61.png"/><Relationship Id="rId4" Type="http://schemas.openxmlformats.org/officeDocument/2006/relationships/image" Target="../media/image80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C5B1C0-819A-6BFB-9FAE-871CCF24383D}"/>
              </a:ext>
            </a:extLst>
          </p:cNvPr>
          <p:cNvSpPr txBox="1"/>
          <p:nvPr/>
        </p:nvSpPr>
        <p:spPr>
          <a:xfrm>
            <a:off x="2209800" y="3467100"/>
            <a:ext cx="147066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Towards Cloud-Native RAN for 6G NTN-Based</a:t>
            </a:r>
          </a:p>
          <a:p>
            <a:r>
              <a:rPr lang="en-US" sz="6000" dirty="0">
                <a:solidFill>
                  <a:schemeClr val="bg1"/>
                </a:solidFill>
              </a:rPr>
              <a:t>Connectivity in Aviation</a:t>
            </a:r>
          </a:p>
          <a:p>
            <a:endParaRPr lang="en-US" sz="6000" dirty="0">
              <a:solidFill>
                <a:schemeClr val="bg1"/>
              </a:solidFill>
            </a:endParaRPr>
          </a:p>
          <a:p>
            <a:r>
              <a:rPr lang="en-US" sz="4400" dirty="0">
                <a:solidFill>
                  <a:schemeClr val="bg1"/>
                </a:solidFill>
              </a:rPr>
              <a:t>Presenter: </a:t>
            </a:r>
            <a:r>
              <a:rPr lang="en-US" sz="4400" u="sng" dirty="0">
                <a:solidFill>
                  <a:schemeClr val="bg1"/>
                </a:solidFill>
              </a:rPr>
              <a:t>Babak Mafakheri</a:t>
            </a:r>
            <a:endParaRPr lang="en-DE" sz="4400" u="sng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BDA14C-675C-F74B-98C2-ECEA17D69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8200" y="7006530"/>
            <a:ext cx="1853345" cy="1194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3AB4D4-E77C-AD4A-8F9E-BD2D7A298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055" y="407407"/>
            <a:ext cx="2539985" cy="614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5A0B1E-2746-E0FA-9230-F4FD1B8C9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159381"/>
            <a:ext cx="1307345" cy="101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04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ext Placeholder 2">
            <a:extLst>
              <a:ext uri="{FF2B5EF4-FFF2-40B4-BE49-F238E27FC236}">
                <a16:creationId xmlns:a16="http://schemas.microsoft.com/office/drawing/2014/main" id="{BC488BE0-7201-B5C3-7780-590E2B450FC2}"/>
              </a:ext>
            </a:extLst>
          </p:cNvPr>
          <p:cNvSpPr>
            <a:spLocks noGrp="1"/>
          </p:cNvSpPr>
          <p:nvPr>
            <p:ph type="body" orient="vert" sz="quarter" idx="11"/>
          </p:nvPr>
        </p:nvSpPr>
        <p:spPr>
          <a:xfrm rot="16200000">
            <a:off x="11166475" y="-5489575"/>
            <a:ext cx="1136650" cy="13411200"/>
          </a:xfrm>
        </p:spPr>
        <p:txBody>
          <a:bodyPr/>
          <a:lstStyle/>
          <a:p>
            <a:r>
              <a:rPr lang="en-US" sz="8000" dirty="0"/>
              <a:t>Simulated Results – Comparison</a:t>
            </a:r>
            <a:endParaRPr lang="en-DE" sz="8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1A7D56-A1BD-BCB6-0B9C-CD4542394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781300"/>
            <a:ext cx="7315200" cy="55895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8C28DB-C4DB-97B7-A2D2-280E52BC0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055" y="407407"/>
            <a:ext cx="2539985" cy="6142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4F616D-BEC4-9B38-A25F-D839FE833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159381"/>
            <a:ext cx="1307345" cy="10126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4F6DA17-0514-BDBB-F6E4-3FABE7EDC567}"/>
              </a:ext>
            </a:extLst>
          </p:cNvPr>
          <p:cNvSpPr txBox="1"/>
          <p:nvPr/>
        </p:nvSpPr>
        <p:spPr>
          <a:xfrm>
            <a:off x="7488863" y="9576609"/>
            <a:ext cx="435416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Babak Mafakheri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(Babak.Mafakheri@zii.aero)</a:t>
            </a:r>
            <a:endParaRPr lang="en-DE" sz="160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  <p:extLst>
      <p:ext uri="{BB962C8B-B14F-4D97-AF65-F5344CB8AC3E}">
        <p14:creationId xmlns:p14="http://schemas.microsoft.com/office/powerpoint/2010/main" val="4077153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473B3B-58F9-FAB7-C156-19A87C46F5A4}"/>
              </a:ext>
            </a:extLst>
          </p:cNvPr>
          <p:cNvSpPr>
            <a:spLocks noGrp="1"/>
          </p:cNvSpPr>
          <p:nvPr>
            <p:ph type="body" orient="vert" sz="quarter" idx="11"/>
          </p:nvPr>
        </p:nvSpPr>
        <p:spPr>
          <a:xfrm rot="16200000">
            <a:off x="14850250" y="-1285843"/>
            <a:ext cx="1440878" cy="4623776"/>
          </a:xfrm>
        </p:spPr>
        <p:txBody>
          <a:bodyPr/>
          <a:lstStyle/>
          <a:p>
            <a:r>
              <a:rPr lang="en-US" dirty="0"/>
              <a:t>Summary</a:t>
            </a:r>
            <a:endParaRPr lang="en-DE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C3B7009-A736-8231-E255-405714F18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781300"/>
            <a:ext cx="16078200" cy="5210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37A633-F121-AB18-DF54-A7FADC6B1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055" y="407407"/>
            <a:ext cx="2539985" cy="614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5E7CD6-E0FA-5668-FFDD-B10669674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159381"/>
            <a:ext cx="1307345" cy="1012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08D2F3-F52B-937E-51E9-78DB3FD20232}"/>
              </a:ext>
            </a:extLst>
          </p:cNvPr>
          <p:cNvSpPr txBox="1"/>
          <p:nvPr/>
        </p:nvSpPr>
        <p:spPr>
          <a:xfrm>
            <a:off x="7488863" y="9576609"/>
            <a:ext cx="435416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Babak Mafakheri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(Babak.Mafakheri@zii.aero)</a:t>
            </a:r>
            <a:endParaRPr lang="en-DE" sz="160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  <p:extLst>
      <p:ext uri="{BB962C8B-B14F-4D97-AF65-F5344CB8AC3E}">
        <p14:creationId xmlns:p14="http://schemas.microsoft.com/office/powerpoint/2010/main" val="1046686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CDAB5E9A-7064-45B2-4005-6E2C31B3EA5C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>
          <a:xfrm rot="16200000">
            <a:off x="7048500" y="-2743200"/>
            <a:ext cx="4190999" cy="134112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Challenges Key Takeaways</a:t>
            </a:r>
          </a:p>
          <a:p>
            <a:pPr marL="1199865" lvl="1" indent="-4572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2"/>
                </a:solidFill>
              </a:rPr>
              <a:t>Cloud-native </a:t>
            </a:r>
            <a:r>
              <a:rPr lang="en-US" sz="2400" dirty="0" err="1">
                <a:solidFill>
                  <a:schemeClr val="bg2"/>
                </a:solidFill>
              </a:rPr>
              <a:t>dRAN</a:t>
            </a:r>
            <a:r>
              <a:rPr lang="en-US" sz="2400" dirty="0">
                <a:solidFill>
                  <a:schemeClr val="bg2"/>
                </a:solidFill>
              </a:rPr>
              <a:t> enables flexible DU placement across TN/NTN nodes</a:t>
            </a:r>
          </a:p>
          <a:p>
            <a:pPr marL="1199865" lvl="1" indent="-4572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2"/>
                </a:solidFill>
              </a:rPr>
              <a:t>Traditional fixed RANs struggle under high-mobility (aviation) scenarios due to HARQ timing limits.</a:t>
            </a:r>
          </a:p>
          <a:p>
            <a:pPr marL="1199865" lvl="1" indent="-4572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2"/>
                </a:solidFill>
              </a:rPr>
              <a:t>DU on satellite: Large RTT → limited HARQ processes → higher BLER, lower throughput</a:t>
            </a:r>
          </a:p>
          <a:p>
            <a:pPr marL="1199865" lvl="1" indent="-4572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2"/>
                </a:solidFill>
              </a:rPr>
              <a:t>DU onboard aircraft: Eliminates HARQ bottleneck → better reliability and throughput.</a:t>
            </a:r>
          </a:p>
          <a:p>
            <a:pPr marL="1199865" lvl="1" indent="-4572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2"/>
                </a:solidFill>
              </a:rPr>
              <a:t>Dynamic DU instantiation via containerization &amp; orchestration</a:t>
            </a:r>
          </a:p>
          <a:p>
            <a:pPr marL="1199865" lvl="1" indent="-4572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2"/>
                </a:solidFill>
              </a:rPr>
              <a:t>Adapt deployment based on latency and link conditions.</a:t>
            </a:r>
          </a:p>
          <a:p>
            <a:pPr marL="1199865" lvl="1" indent="-4572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2"/>
                </a:solidFill>
              </a:rPr>
              <a:t>LEO (low latency): DU can stay on satellite → lower onboard power use</a:t>
            </a:r>
          </a:p>
          <a:p>
            <a:pPr marL="1199865" lvl="1" indent="-4572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2"/>
                </a:solidFill>
              </a:rPr>
              <a:t>MEO/GEO (high latency): DU can move onboard → mitigates HARQ starvation.</a:t>
            </a:r>
            <a:endParaRPr lang="en-DE" sz="3200" dirty="0">
              <a:solidFill>
                <a:schemeClr val="bg2"/>
              </a:solidFill>
            </a:endParaRP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53FADF-19F9-67BA-5064-92208EB6368A}"/>
              </a:ext>
            </a:extLst>
          </p:cNvPr>
          <p:cNvSpPr>
            <a:spLocks noGrp="1"/>
          </p:cNvSpPr>
          <p:nvPr>
            <p:ph type="body" orient="vert" sz="quarter" idx="11"/>
          </p:nvPr>
        </p:nvSpPr>
        <p:spPr>
          <a:xfrm rot="16200000">
            <a:off x="14545450" y="-1590643"/>
            <a:ext cx="1440878" cy="5233376"/>
          </a:xfrm>
        </p:spPr>
        <p:txBody>
          <a:bodyPr/>
          <a:lstStyle/>
          <a:p>
            <a:r>
              <a:rPr lang="en-US" dirty="0"/>
              <a:t>Conclusions</a:t>
            </a:r>
            <a:endParaRPr lang="en-DE" dirty="0"/>
          </a:p>
        </p:txBody>
      </p:sp>
      <p:sp>
        <p:nvSpPr>
          <p:cNvPr id="4" name="Vertical Text Placeholder 1">
            <a:extLst>
              <a:ext uri="{FF2B5EF4-FFF2-40B4-BE49-F238E27FC236}">
                <a16:creationId xmlns:a16="http://schemas.microsoft.com/office/drawing/2014/main" id="{889F00D0-1873-8F86-C04C-5A7B795DCDDA}"/>
              </a:ext>
            </a:extLst>
          </p:cNvPr>
          <p:cNvSpPr txBox="1">
            <a:spLocks/>
          </p:cNvSpPr>
          <p:nvPr/>
        </p:nvSpPr>
        <p:spPr>
          <a:xfrm rot="16200000">
            <a:off x="12382500" y="3352800"/>
            <a:ext cx="2971800" cy="9144000"/>
          </a:xfrm>
          <a:prstGeom prst="rect">
            <a:avLst/>
          </a:prstGeom>
        </p:spPr>
        <p:txBody>
          <a:bodyPr vert="eaVert"/>
          <a:lstStyle>
            <a:lvl1pPr marL="0" indent="0" algn="l" defTabSz="914058" rtl="0" eaLnBrk="1" latinLnBrk="0" hangingPunct="1">
              <a:spcBef>
                <a:spcPct val="20000"/>
              </a:spcBef>
              <a:buFont typeface="Arial" pitchFamily="34" charset="0"/>
              <a:buNone/>
              <a:defRPr sz="3196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665" indent="-285636" algn="l" defTabSz="91405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573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88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617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646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675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04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718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itchFamily="34" charset="0"/>
              <a:buChar char="•"/>
            </a:pPr>
            <a:r>
              <a:rPr lang="en-US" sz="2800" b="1" dirty="0"/>
              <a:t>Benefits:</a:t>
            </a:r>
          </a:p>
          <a:p>
            <a:pPr marL="1199865" lvl="1" indent="-4572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2"/>
                </a:solidFill>
              </a:rPr>
              <a:t>Optimized energy, throughput, and error rate.</a:t>
            </a:r>
          </a:p>
          <a:p>
            <a:pPr marL="1199865" lvl="1" indent="-4572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2"/>
                </a:solidFill>
              </a:rPr>
              <a:t>Seamless switch between transparent &amp; regenerative modes.</a:t>
            </a:r>
          </a:p>
          <a:p>
            <a:pPr marL="1199865" lvl="1" indent="-4572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2"/>
                </a:solidFill>
              </a:rPr>
              <a:t>Fully aligned with 6G goals: resiliency, efficiency, sustainability.</a:t>
            </a:r>
          </a:p>
          <a:p>
            <a:pPr marL="457200" indent="-457200">
              <a:buFont typeface="Arial" pitchFamily="34" charset="0"/>
              <a:buChar char="•"/>
            </a:pPr>
            <a:endParaRPr lang="en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E6A5A0-98CF-530F-6928-539015589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055" y="407407"/>
            <a:ext cx="2539985" cy="6142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8CA9BB-8DFC-420A-5E9D-699D3A609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59381"/>
            <a:ext cx="1307345" cy="10126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336B67-110D-FB11-4FDC-9627595A1C16}"/>
              </a:ext>
            </a:extLst>
          </p:cNvPr>
          <p:cNvSpPr txBox="1"/>
          <p:nvPr/>
        </p:nvSpPr>
        <p:spPr>
          <a:xfrm>
            <a:off x="7488863" y="9576609"/>
            <a:ext cx="435416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Babak Mafakheri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(Babak.Mafakheri@zii.aero)</a:t>
            </a:r>
            <a:endParaRPr lang="en-DE" sz="160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  <p:extLst>
      <p:ext uri="{BB962C8B-B14F-4D97-AF65-F5344CB8AC3E}">
        <p14:creationId xmlns:p14="http://schemas.microsoft.com/office/powerpoint/2010/main" val="3274513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739424-86E6-3B2E-3104-AD5195512A56}"/>
              </a:ext>
            </a:extLst>
          </p:cNvPr>
          <p:cNvSpPr txBox="1"/>
          <p:nvPr/>
        </p:nvSpPr>
        <p:spPr>
          <a:xfrm>
            <a:off x="2133600" y="3771900"/>
            <a:ext cx="4953000" cy="654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675"/>
              </a:lnSpc>
            </a:pPr>
            <a:r>
              <a:rPr lang="en-US" sz="3200" b="1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Babak.Mafakheri@zii.aero</a:t>
            </a:r>
            <a:endParaRPr lang="en-DE" sz="3200" b="1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60381F-3707-3394-FD7E-DA568F7DB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982" y="667126"/>
            <a:ext cx="2539985" cy="6142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FBC9A1-0ACF-DF90-B2F6-1AF573D05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927" y="419100"/>
            <a:ext cx="1307345" cy="101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66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1B2EE-09B3-3D2D-43DC-7576EB26DC6A}"/>
              </a:ext>
            </a:extLst>
          </p:cNvPr>
          <p:cNvSpPr>
            <a:spLocks noGrp="1"/>
          </p:cNvSpPr>
          <p:nvPr>
            <p:ph type="body" orient="vert" sz="quarter" idx="11"/>
          </p:nvPr>
        </p:nvSpPr>
        <p:spPr>
          <a:xfrm rot="16200000">
            <a:off x="13929038" y="-2593159"/>
            <a:ext cx="1440878" cy="7254399"/>
          </a:xfrm>
        </p:spPr>
        <p:txBody>
          <a:bodyPr/>
          <a:lstStyle/>
          <a:p>
            <a:r>
              <a:rPr lang="en-US" sz="6000" dirty="0"/>
              <a:t>Scenarios under study</a:t>
            </a:r>
            <a:endParaRPr lang="en-DE" sz="6000" dirty="0"/>
          </a:p>
          <a:p>
            <a:endParaRPr lang="en-DE" sz="60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D275FF-6CA2-BE2C-6155-007B2D3FF64D}"/>
              </a:ext>
            </a:extLst>
          </p:cNvPr>
          <p:cNvSpPr/>
          <p:nvPr/>
        </p:nvSpPr>
        <p:spPr>
          <a:xfrm>
            <a:off x="11201400" y="3771494"/>
            <a:ext cx="4578136" cy="413358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31C8C77-A17C-086B-A3DF-656EB43511DB}"/>
              </a:ext>
            </a:extLst>
          </p:cNvPr>
          <p:cNvSpPr/>
          <p:nvPr/>
        </p:nvSpPr>
        <p:spPr>
          <a:xfrm>
            <a:off x="4066322" y="3781019"/>
            <a:ext cx="4578136" cy="413358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66B0F6E-59E2-D96F-8378-C8CD458E5A2A}"/>
              </a:ext>
            </a:extLst>
          </p:cNvPr>
          <p:cNvSpPr txBox="1">
            <a:spLocks/>
          </p:cNvSpPr>
          <p:nvPr/>
        </p:nvSpPr>
        <p:spPr>
          <a:xfrm>
            <a:off x="5585375" y="1919276"/>
            <a:ext cx="7089475" cy="1076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DE" dirty="0"/>
          </a:p>
        </p:txBody>
      </p:sp>
      <p:pic>
        <p:nvPicPr>
          <p:cNvPr id="15" name="Graphic 14" descr="Satellite outline">
            <a:extLst>
              <a:ext uri="{FF2B5EF4-FFF2-40B4-BE49-F238E27FC236}">
                <a16:creationId xmlns:a16="http://schemas.microsoft.com/office/drawing/2014/main" id="{41415B65-BD71-52DF-0292-1A7E7BB34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07913" y="4354085"/>
            <a:ext cx="914400" cy="914400"/>
          </a:xfrm>
          <a:prstGeom prst="rect">
            <a:avLst/>
          </a:prstGeom>
        </p:spPr>
      </p:pic>
      <p:pic>
        <p:nvPicPr>
          <p:cNvPr id="16" name="Graphic 15" descr="Take Off outline">
            <a:extLst>
              <a:ext uri="{FF2B5EF4-FFF2-40B4-BE49-F238E27FC236}">
                <a16:creationId xmlns:a16="http://schemas.microsoft.com/office/drawing/2014/main" id="{9784BA51-F204-E7B1-4650-61EC5D05A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18470" y="5881949"/>
            <a:ext cx="1810011" cy="1127618"/>
          </a:xfrm>
          <a:prstGeom prst="rect">
            <a:avLst/>
          </a:prstGeom>
        </p:spPr>
      </p:pic>
      <p:pic>
        <p:nvPicPr>
          <p:cNvPr id="17" name="Graphic 16" descr="Satellite outline">
            <a:extLst>
              <a:ext uri="{FF2B5EF4-FFF2-40B4-BE49-F238E27FC236}">
                <a16:creationId xmlns:a16="http://schemas.microsoft.com/office/drawing/2014/main" id="{5855F02F-C2F1-E78C-F4AD-BC55CD8F9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70716" y="4566897"/>
            <a:ext cx="914400" cy="914400"/>
          </a:xfrm>
          <a:prstGeom prst="rect">
            <a:avLst/>
          </a:prstGeom>
        </p:spPr>
      </p:pic>
      <p:pic>
        <p:nvPicPr>
          <p:cNvPr id="18" name="Graphic 17" descr="Take Off outline">
            <a:extLst>
              <a:ext uri="{FF2B5EF4-FFF2-40B4-BE49-F238E27FC236}">
                <a16:creationId xmlns:a16="http://schemas.microsoft.com/office/drawing/2014/main" id="{7DB753C5-A1F1-6950-A3A3-4D5F7F7FB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34634" y="6094761"/>
            <a:ext cx="1354771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736AC5-0E92-108F-84C0-CA414F30FC16}"/>
              </a:ext>
            </a:extLst>
          </p:cNvPr>
          <p:cNvSpPr txBox="1"/>
          <p:nvPr/>
        </p:nvSpPr>
        <p:spPr>
          <a:xfrm>
            <a:off x="5314865" y="6402769"/>
            <a:ext cx="480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WiFi</a:t>
            </a:r>
            <a:endParaRPr lang="en-D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" name="Graphic 19" descr="Phone Vibration outline">
            <a:extLst>
              <a:ext uri="{FF2B5EF4-FFF2-40B4-BE49-F238E27FC236}">
                <a16:creationId xmlns:a16="http://schemas.microsoft.com/office/drawing/2014/main" id="{54CFCEA0-D98D-4ADA-429C-A7861A79F2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9762" y="6402770"/>
            <a:ext cx="298537" cy="298537"/>
          </a:xfrm>
          <a:prstGeom prst="rect">
            <a:avLst/>
          </a:prstGeom>
        </p:spPr>
      </p:pic>
      <p:pic>
        <p:nvPicPr>
          <p:cNvPr id="21" name="Graphic 20" descr="Wireless with solid fill">
            <a:extLst>
              <a:ext uri="{FF2B5EF4-FFF2-40B4-BE49-F238E27FC236}">
                <a16:creationId xmlns:a16="http://schemas.microsoft.com/office/drawing/2014/main" id="{3A454F1B-C252-B81B-B1BD-D4B337BEA5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52964" y="6389933"/>
            <a:ext cx="311374" cy="311374"/>
          </a:xfrm>
          <a:prstGeom prst="rect">
            <a:avLst/>
          </a:prstGeom>
        </p:spPr>
      </p:pic>
      <p:pic>
        <p:nvPicPr>
          <p:cNvPr id="22" name="Graphic 21" descr="Wireless with solid fill">
            <a:extLst>
              <a:ext uri="{FF2B5EF4-FFF2-40B4-BE49-F238E27FC236}">
                <a16:creationId xmlns:a16="http://schemas.microsoft.com/office/drawing/2014/main" id="{A6E58FB9-2903-9EEA-1DD1-D2948DAC6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4443897">
            <a:off x="6163449" y="5925986"/>
            <a:ext cx="311374" cy="31137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5B8BD60-B262-C6AF-A9B6-C9F8CBEF494B}"/>
              </a:ext>
            </a:extLst>
          </p:cNvPr>
          <p:cNvSpPr txBox="1"/>
          <p:nvPr/>
        </p:nvSpPr>
        <p:spPr>
          <a:xfrm>
            <a:off x="5367748" y="6004398"/>
            <a:ext cx="1064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5G/NTN UE</a:t>
            </a:r>
            <a:endParaRPr lang="en-D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1FD706-D48C-1A92-FE63-C2368464A6E1}"/>
              </a:ext>
            </a:extLst>
          </p:cNvPr>
          <p:cNvSpPr txBox="1"/>
          <p:nvPr/>
        </p:nvSpPr>
        <p:spPr>
          <a:xfrm>
            <a:off x="6406353" y="4667989"/>
            <a:ext cx="1620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5G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gNB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(RU+DU)</a:t>
            </a:r>
            <a:endParaRPr lang="en-D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9CF054-33C3-9C28-7229-3E059DA1BF98}"/>
              </a:ext>
            </a:extLst>
          </p:cNvPr>
          <p:cNvSpPr txBox="1"/>
          <p:nvPr/>
        </p:nvSpPr>
        <p:spPr>
          <a:xfrm>
            <a:off x="12267854" y="6499404"/>
            <a:ext cx="658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5G link</a:t>
            </a:r>
            <a:endParaRPr lang="en-D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6" name="Graphic 25" descr="Phone Vibration outline">
            <a:extLst>
              <a:ext uri="{FF2B5EF4-FFF2-40B4-BE49-F238E27FC236}">
                <a16:creationId xmlns:a16="http://schemas.microsoft.com/office/drawing/2014/main" id="{C5691773-4F6E-BF2E-C757-13614D109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92751" y="6499405"/>
            <a:ext cx="298537" cy="298537"/>
          </a:xfrm>
          <a:prstGeom prst="rect">
            <a:avLst/>
          </a:prstGeom>
        </p:spPr>
      </p:pic>
      <p:pic>
        <p:nvPicPr>
          <p:cNvPr id="27" name="Graphic 26" descr="Wireless with solid fill">
            <a:extLst>
              <a:ext uri="{FF2B5EF4-FFF2-40B4-BE49-F238E27FC236}">
                <a16:creationId xmlns:a16="http://schemas.microsoft.com/office/drawing/2014/main" id="{EF1D58BF-1372-BDFA-FC59-D4CAC8077A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805953" y="6486568"/>
            <a:ext cx="311374" cy="311374"/>
          </a:xfrm>
          <a:prstGeom prst="rect">
            <a:avLst/>
          </a:prstGeom>
        </p:spPr>
      </p:pic>
      <p:pic>
        <p:nvPicPr>
          <p:cNvPr id="28" name="Graphic 27" descr="Wireless with solid fill">
            <a:extLst>
              <a:ext uri="{FF2B5EF4-FFF2-40B4-BE49-F238E27FC236}">
                <a16:creationId xmlns:a16="http://schemas.microsoft.com/office/drawing/2014/main" id="{7FA9C5D5-DA6D-17F0-01E4-6093C0A110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4443897">
            <a:off x="13116438" y="6022621"/>
            <a:ext cx="311374" cy="31137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EFAC909-AC50-D37A-E3C6-F4BCC1E4383B}"/>
              </a:ext>
            </a:extLst>
          </p:cNvPr>
          <p:cNvSpPr txBox="1"/>
          <p:nvPr/>
        </p:nvSpPr>
        <p:spPr>
          <a:xfrm>
            <a:off x="11408871" y="6535552"/>
            <a:ext cx="1064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5G UE</a:t>
            </a:r>
            <a:endParaRPr lang="en-D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CE4154-6B80-BDA0-8441-4B739A0659CE}"/>
              </a:ext>
            </a:extLst>
          </p:cNvPr>
          <p:cNvSpPr txBox="1"/>
          <p:nvPr/>
        </p:nvSpPr>
        <p:spPr>
          <a:xfrm>
            <a:off x="6085919" y="6475142"/>
            <a:ext cx="693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WiFi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AP</a:t>
            </a:r>
            <a:endParaRPr lang="en-D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1E1DAC-6CEE-2A3D-E0FC-549A8C3C9C5C}"/>
              </a:ext>
            </a:extLst>
          </p:cNvPr>
          <p:cNvSpPr txBox="1"/>
          <p:nvPr/>
        </p:nvSpPr>
        <p:spPr>
          <a:xfrm>
            <a:off x="13016821" y="6535553"/>
            <a:ext cx="1502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gNB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(RU+DU)</a:t>
            </a:r>
            <a:endParaRPr lang="en-D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1640D3-4CE7-C7AB-B79E-69D230E73FE0}"/>
              </a:ext>
            </a:extLst>
          </p:cNvPr>
          <p:cNvSpPr txBox="1"/>
          <p:nvPr/>
        </p:nvSpPr>
        <p:spPr>
          <a:xfrm>
            <a:off x="4418366" y="6389933"/>
            <a:ext cx="1064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WiFi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UE</a:t>
            </a:r>
            <a:endParaRPr lang="en-D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76A4E8-1713-FE39-20A9-5185D5A997BA}"/>
              </a:ext>
            </a:extLst>
          </p:cNvPr>
          <p:cNvSpPr txBox="1"/>
          <p:nvPr/>
        </p:nvSpPr>
        <p:spPr>
          <a:xfrm>
            <a:off x="12805953" y="4790991"/>
            <a:ext cx="1620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Transparent Payload</a:t>
            </a:r>
            <a:endParaRPr lang="en-D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84212-0D26-AC45-0F3D-0E74AD276557}"/>
              </a:ext>
            </a:extLst>
          </p:cNvPr>
          <p:cNvSpPr txBox="1"/>
          <p:nvPr/>
        </p:nvSpPr>
        <p:spPr>
          <a:xfrm>
            <a:off x="5062100" y="3083854"/>
            <a:ext cx="2932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Regenerative payload with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WiFi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access onboard aircraft</a:t>
            </a:r>
            <a:endParaRPr lang="en-DE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C1228E-FAD7-25BE-2D83-2A4C5146B99B}"/>
              </a:ext>
            </a:extLst>
          </p:cNvPr>
          <p:cNvSpPr txBox="1"/>
          <p:nvPr/>
        </p:nvSpPr>
        <p:spPr>
          <a:xfrm>
            <a:off x="11998192" y="3077210"/>
            <a:ext cx="2932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Transparent payload with 5G access onboard aircraft</a:t>
            </a:r>
            <a:endParaRPr lang="en-DE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6A3669-D0BC-6332-0FD6-64A4350A02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1055" y="407407"/>
            <a:ext cx="2539985" cy="6142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37A420-51F3-A4D7-BF8C-52A83878C2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8000" y="159381"/>
            <a:ext cx="1307345" cy="10126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704044-8BE3-D7D2-057E-AE47BF1C4E0A}"/>
              </a:ext>
            </a:extLst>
          </p:cNvPr>
          <p:cNvSpPr txBox="1"/>
          <p:nvPr/>
        </p:nvSpPr>
        <p:spPr>
          <a:xfrm>
            <a:off x="7488863" y="9576609"/>
            <a:ext cx="435416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Babak Mafakheri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(Babak.Mafakheri@zii.aero)</a:t>
            </a:r>
            <a:endParaRPr lang="en-DE" sz="160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  <p:extLst>
      <p:ext uri="{BB962C8B-B14F-4D97-AF65-F5344CB8AC3E}">
        <p14:creationId xmlns:p14="http://schemas.microsoft.com/office/powerpoint/2010/main" val="1325551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68C7B18C-C817-A767-B03A-69738161410E}"/>
              </a:ext>
            </a:extLst>
          </p:cNvPr>
          <p:cNvGrpSpPr/>
          <p:nvPr/>
        </p:nvGrpSpPr>
        <p:grpSpPr>
          <a:xfrm>
            <a:off x="3316712" y="3543300"/>
            <a:ext cx="5827288" cy="4180709"/>
            <a:chOff x="1299312" y="739331"/>
            <a:chExt cx="3973859" cy="294163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BD30D3D-B3AF-B0CA-17D1-B92E63667793}"/>
                </a:ext>
              </a:extLst>
            </p:cNvPr>
            <p:cNvSpPr/>
            <p:nvPr/>
          </p:nvSpPr>
          <p:spPr>
            <a:xfrm>
              <a:off x="1471192" y="790201"/>
              <a:ext cx="3801979" cy="2839898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44" name="Content Placeholder 5" descr="A computer screen shot of a plane&#10;&#10;AI-generated content may be incorrect.">
              <a:extLst>
                <a:ext uri="{FF2B5EF4-FFF2-40B4-BE49-F238E27FC236}">
                  <a16:creationId xmlns:a16="http://schemas.microsoft.com/office/drawing/2014/main" id="{39D18955-9A14-6D8E-7229-E9CB08748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312" y="739331"/>
              <a:ext cx="3936752" cy="2941638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B17802F-D2F9-4D39-C580-199D3E1047E1}"/>
                </a:ext>
              </a:extLst>
            </p:cNvPr>
            <p:cNvSpPr txBox="1"/>
            <p:nvPr/>
          </p:nvSpPr>
          <p:spPr>
            <a:xfrm>
              <a:off x="4606376" y="903147"/>
              <a:ext cx="261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D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2FD8A01-64E5-6F5C-90E6-DB45CDA14B07}"/>
              </a:ext>
            </a:extLst>
          </p:cNvPr>
          <p:cNvGrpSpPr/>
          <p:nvPr/>
        </p:nvGrpSpPr>
        <p:grpSpPr>
          <a:xfrm>
            <a:off x="10928765" y="3543300"/>
            <a:ext cx="5516542" cy="4180709"/>
            <a:chOff x="11792918" y="962791"/>
            <a:chExt cx="5516542" cy="4180709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7F9C8FB-5DBE-25C8-652C-A2CB71CA7871}"/>
                </a:ext>
              </a:extLst>
            </p:cNvPr>
            <p:cNvSpPr/>
            <p:nvPr/>
          </p:nvSpPr>
          <p:spPr>
            <a:xfrm>
              <a:off x="11792918" y="1012290"/>
              <a:ext cx="5516542" cy="4033846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48" name="Picture 47" descr="A computer screen shot of a plane and a satellite&#10;&#10;AI-generated content may be incorrect.">
              <a:extLst>
                <a:ext uri="{FF2B5EF4-FFF2-40B4-BE49-F238E27FC236}">
                  <a16:creationId xmlns:a16="http://schemas.microsoft.com/office/drawing/2014/main" id="{2AA2C20A-13A5-D3F3-448B-9DD37B73E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34986" y="962791"/>
              <a:ext cx="5057385" cy="4180709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56539CB-134E-3993-39BC-9400815217EF}"/>
                </a:ext>
              </a:extLst>
            </p:cNvPr>
            <p:cNvSpPr txBox="1"/>
            <p:nvPr/>
          </p:nvSpPr>
          <p:spPr>
            <a:xfrm>
              <a:off x="16713187" y="1282815"/>
              <a:ext cx="379075" cy="369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D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Vertical Text Placeholder 2">
            <a:extLst>
              <a:ext uri="{FF2B5EF4-FFF2-40B4-BE49-F238E27FC236}">
                <a16:creationId xmlns:a16="http://schemas.microsoft.com/office/drawing/2014/main" id="{8834298A-6464-EBCB-F3B2-2CF2320AD558}"/>
              </a:ext>
            </a:extLst>
          </p:cNvPr>
          <p:cNvSpPr txBox="1">
            <a:spLocks/>
          </p:cNvSpPr>
          <p:nvPr/>
        </p:nvSpPr>
        <p:spPr>
          <a:xfrm rot="16200000">
            <a:off x="13929038" y="-2593159"/>
            <a:ext cx="1440878" cy="7254399"/>
          </a:xfrm>
          <a:prstGeom prst="rect">
            <a:avLst/>
          </a:prstGeom>
        </p:spPr>
        <p:txBody>
          <a:bodyPr vert="eaVert"/>
          <a:lstStyle>
            <a:lvl1pPr marL="0" indent="0" algn="l" defTabSz="914058" rtl="0" eaLnBrk="1" latinLnBrk="0" hangingPunct="1">
              <a:spcBef>
                <a:spcPct val="20000"/>
              </a:spcBef>
              <a:buFont typeface="Arial" pitchFamily="34" charset="0"/>
              <a:buNone/>
              <a:defRPr sz="819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665" indent="-285636" algn="l" defTabSz="91405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573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88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617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646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675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04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718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/>
              <a:t>Transparent Payloads</a:t>
            </a:r>
            <a:endParaRPr lang="en-DE" sz="6000" dirty="0"/>
          </a:p>
          <a:p>
            <a:endParaRPr lang="en-DE" sz="6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DD7365-B319-FEC5-F6A2-516D0B6C011B}"/>
              </a:ext>
            </a:extLst>
          </p:cNvPr>
          <p:cNvSpPr txBox="1"/>
          <p:nvPr/>
        </p:nvSpPr>
        <p:spPr>
          <a:xfrm>
            <a:off x="4794279" y="2828713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Transparent payload, all</a:t>
            </a:r>
          </a:p>
          <a:p>
            <a:pPr algn="ctr"/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vCU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vDU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/RU on ground</a:t>
            </a:r>
            <a:endParaRPr lang="en-DE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3D3FAD-EF2D-C77B-759E-1947CDFC073A}"/>
              </a:ext>
            </a:extLst>
          </p:cNvPr>
          <p:cNvSpPr txBox="1"/>
          <p:nvPr/>
        </p:nvSpPr>
        <p:spPr>
          <a:xfrm>
            <a:off x="12124936" y="2849104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Transparent payload,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vCU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on</a:t>
            </a:r>
          </a:p>
          <a:p>
            <a:pPr algn="ctr"/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ground;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vDU+RU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on aircraft</a:t>
            </a:r>
            <a:endParaRPr lang="en-DE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53D9B-39E1-5B2D-F3C9-04C055B0E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055" y="407407"/>
            <a:ext cx="2539985" cy="614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39F51-086C-CA11-F921-3EFA1029A6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59381"/>
            <a:ext cx="1307345" cy="10126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5BAA73-A27E-CC51-9DAC-5ED0B7EFD4D2}"/>
              </a:ext>
            </a:extLst>
          </p:cNvPr>
          <p:cNvSpPr txBox="1"/>
          <p:nvPr/>
        </p:nvSpPr>
        <p:spPr>
          <a:xfrm>
            <a:off x="7488863" y="9576609"/>
            <a:ext cx="435416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Babak Mafakheri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(Babak.Mafakheri@zii.aero)</a:t>
            </a:r>
            <a:endParaRPr lang="en-DE" sz="160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  <p:extLst>
      <p:ext uri="{BB962C8B-B14F-4D97-AF65-F5344CB8AC3E}">
        <p14:creationId xmlns:p14="http://schemas.microsoft.com/office/powerpoint/2010/main" val="3560560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D48DB939-DDB9-CE55-2B2B-5B758D4DD006}"/>
              </a:ext>
            </a:extLst>
          </p:cNvPr>
          <p:cNvGrpSpPr/>
          <p:nvPr/>
        </p:nvGrpSpPr>
        <p:grpSpPr>
          <a:xfrm>
            <a:off x="2819400" y="3086100"/>
            <a:ext cx="5614771" cy="4534547"/>
            <a:chOff x="1905000" y="4686300"/>
            <a:chExt cx="5614771" cy="4534547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79CFE23D-C587-0B11-FFC7-6EB661A00CD2}"/>
                </a:ext>
              </a:extLst>
            </p:cNvPr>
            <p:cNvSpPr/>
            <p:nvPr/>
          </p:nvSpPr>
          <p:spPr>
            <a:xfrm>
              <a:off x="1943456" y="4806478"/>
              <a:ext cx="5576315" cy="418070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47" name="Picture 46" descr="A plane flying in the sky&#10;&#10;AI-generated content may be incorrect.">
              <a:extLst>
                <a:ext uri="{FF2B5EF4-FFF2-40B4-BE49-F238E27FC236}">
                  <a16:creationId xmlns:a16="http://schemas.microsoft.com/office/drawing/2014/main" id="{8AE844A4-7EA1-3C85-C7B2-0D86D00F5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00" y="4686300"/>
              <a:ext cx="5249710" cy="4534547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3E27724-BFDD-0409-2AAA-4ED91EDDB431}"/>
                </a:ext>
              </a:extLst>
            </p:cNvPr>
            <p:cNvSpPr txBox="1"/>
            <p:nvPr/>
          </p:nvSpPr>
          <p:spPr>
            <a:xfrm>
              <a:off x="6743418" y="5092344"/>
              <a:ext cx="383182" cy="369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D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ED5F543-AE5E-EAE2-89A6-BF3A1F8FB6D1}"/>
              </a:ext>
            </a:extLst>
          </p:cNvPr>
          <p:cNvGrpSpPr/>
          <p:nvPr/>
        </p:nvGrpSpPr>
        <p:grpSpPr>
          <a:xfrm>
            <a:off x="10439400" y="3076575"/>
            <a:ext cx="5821342" cy="4544072"/>
            <a:chOff x="11777423" y="4945913"/>
            <a:chExt cx="5516542" cy="410556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FE205AE-C992-B5E1-8842-BAFEE6DED798}"/>
                </a:ext>
              </a:extLst>
            </p:cNvPr>
            <p:cNvSpPr/>
            <p:nvPr/>
          </p:nvSpPr>
          <p:spPr>
            <a:xfrm>
              <a:off x="11777423" y="5014702"/>
              <a:ext cx="5516542" cy="3922973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46" name="Picture 45" descr="A plane with satellite and a satellite on it&#10;&#10;AI-generated content may be incorrect.">
              <a:extLst>
                <a:ext uri="{FF2B5EF4-FFF2-40B4-BE49-F238E27FC236}">
                  <a16:creationId xmlns:a16="http://schemas.microsoft.com/office/drawing/2014/main" id="{A7B11A67-7A19-5E16-A4EC-472D73A96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9100" y="4945913"/>
              <a:ext cx="4835759" cy="410556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693A26B-2C98-26F0-443E-CFE6D457E0C9}"/>
                </a:ext>
              </a:extLst>
            </p:cNvPr>
            <p:cNvSpPr txBox="1"/>
            <p:nvPr/>
          </p:nvSpPr>
          <p:spPr>
            <a:xfrm>
              <a:off x="16704298" y="5286991"/>
              <a:ext cx="379075" cy="377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D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Vertical Text Placeholder 2">
            <a:extLst>
              <a:ext uri="{FF2B5EF4-FFF2-40B4-BE49-F238E27FC236}">
                <a16:creationId xmlns:a16="http://schemas.microsoft.com/office/drawing/2014/main" id="{C81FFB1B-1F3C-B939-F008-BBA6A6A6C831}"/>
              </a:ext>
            </a:extLst>
          </p:cNvPr>
          <p:cNvSpPr txBox="1">
            <a:spLocks noGrp="1"/>
          </p:cNvSpPr>
          <p:nvPr>
            <p:ph type="body" orient="vert" sz="quarter" idx="11"/>
          </p:nvPr>
        </p:nvSpPr>
        <p:spPr>
          <a:xfrm rot="16200000">
            <a:off x="13402073" y="-2733279"/>
            <a:ext cx="1441450" cy="7519195"/>
          </a:xfrm>
          <a:prstGeom prst="rect">
            <a:avLst/>
          </a:prstGeom>
        </p:spPr>
        <p:txBody>
          <a:bodyPr vert="eaVert"/>
          <a:lstStyle>
            <a:lvl1pPr marL="0" indent="0" algn="l" defTabSz="914058" rtl="0" eaLnBrk="1" latinLnBrk="0" hangingPunct="1">
              <a:spcBef>
                <a:spcPct val="20000"/>
              </a:spcBef>
              <a:buFont typeface="Arial" pitchFamily="34" charset="0"/>
              <a:buNone/>
              <a:defRPr sz="819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665" indent="-285636" algn="l" defTabSz="91405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573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88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617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646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675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04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718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/>
              <a:t>Regenerative Payloads</a:t>
            </a:r>
            <a:endParaRPr lang="en-DE" sz="6000" dirty="0"/>
          </a:p>
          <a:p>
            <a:endParaRPr lang="en-DE" sz="6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78906B-28EA-7005-557F-EAFCB6FC5E3D}"/>
              </a:ext>
            </a:extLst>
          </p:cNvPr>
          <p:cNvSpPr txBox="1"/>
          <p:nvPr/>
        </p:nvSpPr>
        <p:spPr>
          <a:xfrm>
            <a:off x="4083913" y="2430244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Regenerative payload,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vCU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on</a:t>
            </a:r>
          </a:p>
          <a:p>
            <a:pPr algn="ctr"/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ground;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vDU+RU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on LEO</a:t>
            </a:r>
            <a:endParaRPr lang="en-DE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E508D-02D2-156C-AB5B-723397D3DA28}"/>
              </a:ext>
            </a:extLst>
          </p:cNvPr>
          <p:cNvSpPr txBox="1"/>
          <p:nvPr/>
        </p:nvSpPr>
        <p:spPr>
          <a:xfrm>
            <a:off x="11940371" y="2430243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Regenerative payload,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vCU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on</a:t>
            </a:r>
          </a:p>
          <a:p>
            <a:pPr algn="ctr"/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GEO/MEO;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vDU+RU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on LEO</a:t>
            </a:r>
            <a:endParaRPr lang="en-DE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5FB9AF-AC43-D112-A8F0-4248ED389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055" y="407407"/>
            <a:ext cx="2539985" cy="6142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43BBE0-E730-8DF5-3E50-370FB9F20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59381"/>
            <a:ext cx="1307345" cy="10126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91D654-28ED-65CF-3782-E5A5FC0A250C}"/>
              </a:ext>
            </a:extLst>
          </p:cNvPr>
          <p:cNvSpPr txBox="1"/>
          <p:nvPr/>
        </p:nvSpPr>
        <p:spPr>
          <a:xfrm>
            <a:off x="7488863" y="9576609"/>
            <a:ext cx="435416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Babak Mafakheri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(Babak.Mafakheri@zii.aero)</a:t>
            </a:r>
            <a:endParaRPr lang="en-DE" sz="160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  <p:extLst>
      <p:ext uri="{BB962C8B-B14F-4D97-AF65-F5344CB8AC3E}">
        <p14:creationId xmlns:p14="http://schemas.microsoft.com/office/powerpoint/2010/main" val="1525722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3754E95C-95A4-8DBF-9074-58A8D839DBFF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>
          <a:xfrm rot="16200000">
            <a:off x="7467600" y="-3162300"/>
            <a:ext cx="5791200" cy="16611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Long Round-Trip Time (RTT):</a:t>
            </a:r>
            <a:endParaRPr lang="en-US" sz="2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GEO: ~500–600 </a:t>
            </a:r>
            <a:r>
              <a:rPr lang="en-US" sz="2000" dirty="0" err="1">
                <a:solidFill>
                  <a:schemeClr val="bg2"/>
                </a:solidFill>
              </a:rPr>
              <a:t>ms</a:t>
            </a:r>
            <a:r>
              <a:rPr lang="en-US" sz="2000" dirty="0">
                <a:solidFill>
                  <a:schemeClr val="bg2"/>
                </a:solidFill>
              </a:rPr>
              <a:t>, MEO: ~120–250 </a:t>
            </a:r>
            <a:r>
              <a:rPr lang="en-US" sz="2000" dirty="0" err="1">
                <a:solidFill>
                  <a:schemeClr val="bg2"/>
                </a:solidFill>
              </a:rPr>
              <a:t>ms</a:t>
            </a:r>
            <a:r>
              <a:rPr lang="en-US" sz="2000" dirty="0">
                <a:solidFill>
                  <a:schemeClr val="bg2"/>
                </a:solidFill>
              </a:rPr>
              <a:t>, LEO: ~20–50 </a:t>
            </a:r>
            <a:r>
              <a:rPr lang="en-US" sz="2000" dirty="0" err="1">
                <a:solidFill>
                  <a:schemeClr val="bg2"/>
                </a:solidFill>
              </a:rPr>
              <a:t>ms</a:t>
            </a:r>
            <a:r>
              <a:rPr lang="en-US" sz="2000" dirty="0">
                <a:solidFill>
                  <a:schemeClr val="bg2"/>
                </a:solidFill>
              </a:rPr>
              <a:t> — much longer than typical terrestrial HARQ timing (~8–10 </a:t>
            </a:r>
            <a:r>
              <a:rPr lang="en-US" sz="2000" dirty="0" err="1">
                <a:solidFill>
                  <a:schemeClr val="bg2"/>
                </a:solidFill>
              </a:rPr>
              <a:t>ms</a:t>
            </a:r>
            <a:r>
              <a:rPr lang="en-US" sz="2000" dirty="0">
                <a:solidFill>
                  <a:schemeClr val="bg2"/>
                </a:solidFill>
              </a:rPr>
              <a:t>).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This causes </a:t>
            </a:r>
            <a:r>
              <a:rPr lang="en-US" sz="2000" b="1" dirty="0">
                <a:solidFill>
                  <a:schemeClr val="bg2"/>
                </a:solidFill>
              </a:rPr>
              <a:t>feedback delays</a:t>
            </a:r>
            <a:r>
              <a:rPr lang="en-US" sz="2000" dirty="0">
                <a:solidFill>
                  <a:schemeClr val="bg2"/>
                </a:solidFill>
              </a:rPr>
              <a:t> that break conventional HARQ timing structures in LTE/5G.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ACK/NACK Timing Misalignment: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The feedback from the receiver may arrive too late for standard HARQ processes, leading to buffer overflows or process starvation.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Limited HARQ Process Parallelization: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Increasing the number of parallel HARQ processes can partially compensate for the delay, but UE and </a:t>
            </a:r>
            <a:r>
              <a:rPr lang="en-US" sz="2000" dirty="0" err="1">
                <a:solidFill>
                  <a:schemeClr val="bg2"/>
                </a:solidFill>
              </a:rPr>
              <a:t>gNB</a:t>
            </a:r>
            <a:r>
              <a:rPr lang="en-US" sz="2000" dirty="0">
                <a:solidFill>
                  <a:schemeClr val="bg2"/>
                </a:solidFill>
              </a:rPr>
              <a:t> memory limitations make this impractical, especially for handheld or airborne terminals.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Transparent or Regenerative Payloads: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In transparent payloads, HARQ feedback must traverse the satellite twice (uplink + downlink), worsening delay.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2"/>
                </a:solidFill>
              </a:rPr>
              <a:t>Regenerative payloads could reduce latency but require onboard HARQ functionality and buffer management.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8655D7-9726-CC62-B2DE-4C96614D29DE}"/>
              </a:ext>
            </a:extLst>
          </p:cNvPr>
          <p:cNvSpPr>
            <a:spLocks noGrp="1"/>
          </p:cNvSpPr>
          <p:nvPr>
            <p:ph type="body" orient="vert" sz="quarter" idx="11"/>
          </p:nvPr>
        </p:nvSpPr>
        <p:spPr>
          <a:xfrm rot="16200000">
            <a:off x="12274348" y="-3935630"/>
            <a:ext cx="1440878" cy="10643576"/>
          </a:xfrm>
        </p:spPr>
        <p:txBody>
          <a:bodyPr/>
          <a:lstStyle/>
          <a:p>
            <a:r>
              <a:rPr lang="en-US" sz="8000" dirty="0"/>
              <a:t>HARQ Challenges in NTN</a:t>
            </a:r>
            <a:endParaRPr lang="en-DE" sz="8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92873-A4DE-57C7-F3BB-20A52D396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055" y="407407"/>
            <a:ext cx="2539985" cy="614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E83D2-DD20-57AB-4FB6-DEC1C381B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59381"/>
            <a:ext cx="1307345" cy="1012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198602-799F-E93A-4BC0-EFDB77E81167}"/>
              </a:ext>
            </a:extLst>
          </p:cNvPr>
          <p:cNvSpPr txBox="1"/>
          <p:nvPr/>
        </p:nvSpPr>
        <p:spPr>
          <a:xfrm>
            <a:off x="7488863" y="9576609"/>
            <a:ext cx="435416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Babak Mafakheri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(Babak.Mafakheri@zii.aero)</a:t>
            </a:r>
            <a:endParaRPr lang="en-DE" sz="160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  <p:extLst>
      <p:ext uri="{BB962C8B-B14F-4D97-AF65-F5344CB8AC3E}">
        <p14:creationId xmlns:p14="http://schemas.microsoft.com/office/powerpoint/2010/main" val="3477164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5370C51C-44B2-AB12-19E3-D7794ECA5709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>
          <a:xfrm rot="16200000">
            <a:off x="4076700" y="228600"/>
            <a:ext cx="3581400" cy="8229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Real flight trajectory data</a:t>
            </a:r>
          </a:p>
          <a:p>
            <a:pPr marL="1199865" lvl="1" indent="-4572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/>
                </a:solidFill>
              </a:rPr>
              <a:t>Long-haul Singapore - London</a:t>
            </a:r>
          </a:p>
          <a:p>
            <a:pPr marL="1199865" lvl="1" indent="-4572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/>
                </a:solidFill>
              </a:rPr>
              <a:t>Latitude, Longitude, Heading</a:t>
            </a:r>
          </a:p>
          <a:p>
            <a:pPr marL="1199865" lvl="1" indent="-4572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/>
                </a:solidFill>
              </a:rPr>
              <a:t>Roll &amp; Pitch angles</a:t>
            </a:r>
          </a:p>
          <a:p>
            <a:pPr marL="1199865" lvl="1" indent="-4572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C00000"/>
                </a:solidFill>
              </a:rPr>
              <a:t>ESA Antenna: </a:t>
            </a:r>
            <a:r>
              <a:rPr lang="en-US" sz="2000" dirty="0">
                <a:solidFill>
                  <a:srgbClr val="C00000"/>
                </a:solidFill>
              </a:rPr>
              <a:t># elements: 1024, gain: 5dBi, scan degree: 60</a:t>
            </a:r>
            <a:endParaRPr lang="en-DE" dirty="0">
              <a:solidFill>
                <a:srgbClr val="C00000"/>
              </a:solidFill>
            </a:endParaRP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A58BD3-A96D-41A9-6CEB-99C65A36DC4C}"/>
              </a:ext>
            </a:extLst>
          </p:cNvPr>
          <p:cNvSpPr>
            <a:spLocks noGrp="1"/>
          </p:cNvSpPr>
          <p:nvPr>
            <p:ph type="body" orient="vert" sz="quarter" idx="11"/>
          </p:nvPr>
        </p:nvSpPr>
        <p:spPr>
          <a:xfrm rot="16200000">
            <a:off x="12183249" y="-3874903"/>
            <a:ext cx="1440878" cy="10414976"/>
          </a:xfrm>
        </p:spPr>
        <p:txBody>
          <a:bodyPr/>
          <a:lstStyle/>
          <a:p>
            <a:r>
              <a:rPr lang="en-US" sz="8000" dirty="0"/>
              <a:t>Simulation Environment</a:t>
            </a:r>
            <a:endParaRPr lang="en-DE" sz="8000" dirty="0"/>
          </a:p>
        </p:txBody>
      </p:sp>
      <p:sp>
        <p:nvSpPr>
          <p:cNvPr id="4" name="Vertical Text Placeholder 1">
            <a:extLst>
              <a:ext uri="{FF2B5EF4-FFF2-40B4-BE49-F238E27FC236}">
                <a16:creationId xmlns:a16="http://schemas.microsoft.com/office/drawing/2014/main" id="{C150169F-5B61-DD09-62E1-CAB586AF32D3}"/>
              </a:ext>
            </a:extLst>
          </p:cNvPr>
          <p:cNvSpPr txBox="1">
            <a:spLocks/>
          </p:cNvSpPr>
          <p:nvPr/>
        </p:nvSpPr>
        <p:spPr>
          <a:xfrm rot="16200000">
            <a:off x="11963400" y="-228600"/>
            <a:ext cx="3581400" cy="9220200"/>
          </a:xfrm>
          <a:prstGeom prst="rect">
            <a:avLst/>
          </a:prstGeom>
        </p:spPr>
        <p:txBody>
          <a:bodyPr vert="eaVert"/>
          <a:lstStyle>
            <a:lvl1pPr marL="0" indent="0" algn="l" defTabSz="914058" rtl="0" eaLnBrk="1" latinLnBrk="0" hangingPunct="1">
              <a:spcBef>
                <a:spcPct val="20000"/>
              </a:spcBef>
              <a:buFont typeface="Arial" pitchFamily="34" charset="0"/>
              <a:buNone/>
              <a:defRPr sz="3196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665" indent="-285636" algn="l" defTabSz="91405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573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88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617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646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675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04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718" indent="-228515" algn="l" defTabSz="9140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Satellite constellation followed the IRIS2 initiative</a:t>
            </a:r>
            <a:endParaRPr lang="en-US" dirty="0">
              <a:solidFill>
                <a:schemeClr val="bg2"/>
              </a:solidFill>
            </a:endParaRPr>
          </a:p>
          <a:p>
            <a:pPr marL="1199865" lvl="1" indent="-4572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/>
                </a:solidFill>
              </a:rPr>
              <a:t>264 LEO (1200 km) – </a:t>
            </a:r>
            <a:r>
              <a:rPr lang="en-US" dirty="0">
                <a:solidFill>
                  <a:srgbClr val="C00000"/>
                </a:solidFill>
              </a:rPr>
              <a:t>EIRP: 56 dBm</a:t>
            </a:r>
          </a:p>
          <a:p>
            <a:pPr marL="1199865" lvl="1" indent="-4572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/>
                </a:solidFill>
              </a:rPr>
              <a:t>18 MEO (8800 km) – </a:t>
            </a:r>
            <a:r>
              <a:rPr lang="en-US" dirty="0">
                <a:solidFill>
                  <a:srgbClr val="C00000"/>
                </a:solidFill>
              </a:rPr>
              <a:t>EIRP: 70 dBm</a:t>
            </a:r>
          </a:p>
          <a:p>
            <a:pPr marL="1199865" lvl="1" indent="-4572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/>
                </a:solidFill>
              </a:rPr>
              <a:t>Frequency (Ku bands)</a:t>
            </a:r>
          </a:p>
          <a:p>
            <a:pPr marL="1199865" lvl="1" indent="-45720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2"/>
              </a:solidFill>
            </a:endParaRPr>
          </a:p>
          <a:p>
            <a:pPr marL="1199865" lvl="1" indent="-45720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028" name="Picture 4" descr="SpaceRISE | Space Consortium for a Resilient, Interconnected and Secure  Europe">
            <a:extLst>
              <a:ext uri="{FF2B5EF4-FFF2-40B4-BE49-F238E27FC236}">
                <a16:creationId xmlns:a16="http://schemas.microsoft.com/office/drawing/2014/main" id="{363D0E98-7777-C832-D5B3-540D264E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4902025"/>
            <a:ext cx="4892675" cy="38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AF7CB-5B85-61A0-E4FA-DF434194F8D5}"/>
              </a:ext>
            </a:extLst>
          </p:cNvPr>
          <p:cNvSpPr txBox="1"/>
          <p:nvPr/>
        </p:nvSpPr>
        <p:spPr>
          <a:xfrm>
            <a:off x="12801600" y="8593379"/>
            <a:ext cx="3557587" cy="369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Source: https://www.spacerise.eu/</a:t>
            </a:r>
            <a:endParaRPr lang="en-DE" dirty="0">
              <a:solidFill>
                <a:schemeClr val="bg2"/>
              </a:solidFill>
            </a:endParaRPr>
          </a:p>
        </p:txBody>
      </p:sp>
      <p:pic>
        <p:nvPicPr>
          <p:cNvPr id="12" name="Picture 11" descr="A map of the world&#10;&#10;AI-generated content may be incorrect.">
            <a:extLst>
              <a:ext uri="{FF2B5EF4-FFF2-40B4-BE49-F238E27FC236}">
                <a16:creationId xmlns:a16="http://schemas.microsoft.com/office/drawing/2014/main" id="{73D863CF-34D6-470B-5160-EBAF3FDB8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584" y="5519329"/>
            <a:ext cx="5036127" cy="28386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1AEBFB-D126-9FF1-C2C5-C68E37065024}"/>
              </a:ext>
            </a:extLst>
          </p:cNvPr>
          <p:cNvSpPr txBox="1"/>
          <p:nvPr/>
        </p:nvSpPr>
        <p:spPr>
          <a:xfrm>
            <a:off x="2800991" y="8455040"/>
            <a:ext cx="6437311" cy="64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Source: Satellite Connectivity Prediction for Fast-Moving Platforms 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Chao Yan, Babak Mafakheri </a:t>
            </a:r>
            <a:endParaRPr lang="en-DE" dirty="0">
              <a:solidFill>
                <a:schemeClr val="bg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2D5230-343E-DA45-C359-425BCE074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055" y="407407"/>
            <a:ext cx="2539985" cy="6142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0267EE-C513-E834-2139-22739B5F5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59381"/>
            <a:ext cx="1307345" cy="10126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F1E6DC0-17C6-0825-AA4F-3E2D7DAB6D17}"/>
              </a:ext>
            </a:extLst>
          </p:cNvPr>
          <p:cNvSpPr txBox="1"/>
          <p:nvPr/>
        </p:nvSpPr>
        <p:spPr>
          <a:xfrm>
            <a:off x="7488863" y="9576609"/>
            <a:ext cx="435416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Babak Mafakheri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(Babak.Mafakheri@zii.aero)</a:t>
            </a:r>
            <a:endParaRPr lang="en-DE" sz="160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  <p:extLst>
      <p:ext uri="{BB962C8B-B14F-4D97-AF65-F5344CB8AC3E}">
        <p14:creationId xmlns:p14="http://schemas.microsoft.com/office/powerpoint/2010/main" val="2888925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99AA5A-3748-5E25-B791-D1B21DBB0507}"/>
              </a:ext>
            </a:extLst>
          </p:cNvPr>
          <p:cNvSpPr>
            <a:spLocks noGrp="1"/>
          </p:cNvSpPr>
          <p:nvPr>
            <p:ph type="body" orient="vert" sz="quarter" idx="11"/>
          </p:nvPr>
        </p:nvSpPr>
        <p:spPr>
          <a:xfrm rot="16200000">
            <a:off x="12792850" y="-3343243"/>
            <a:ext cx="1440878" cy="8738576"/>
          </a:xfrm>
        </p:spPr>
        <p:txBody>
          <a:bodyPr/>
          <a:lstStyle/>
          <a:p>
            <a:r>
              <a:rPr lang="en-US" dirty="0"/>
              <a:t>Simulated Scenario</a:t>
            </a:r>
            <a:endParaRPr lang="en-DE" dirty="0"/>
          </a:p>
        </p:txBody>
      </p:sp>
      <p:pic>
        <p:nvPicPr>
          <p:cNvPr id="4" name="flights_multi">
            <a:hlinkClick r:id="" action="ppaction://media"/>
            <a:extLst>
              <a:ext uri="{FF2B5EF4-FFF2-40B4-BE49-F238E27FC236}">
                <a16:creationId xmlns:a16="http://schemas.microsoft.com/office/drawing/2014/main" id="{43DD57E7-3F4D-F6AF-E850-DF6D485B89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1943100"/>
            <a:ext cx="14706600" cy="7353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A8A1E7-77B1-AFA7-9D34-63FF2D7B6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055" y="407407"/>
            <a:ext cx="2539985" cy="6142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AD7566-F9C5-8E72-F4CA-C9B99D70D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159381"/>
            <a:ext cx="1307345" cy="10126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DAB33-CC06-68E4-F09C-5480DDB8D0EA}"/>
              </a:ext>
            </a:extLst>
          </p:cNvPr>
          <p:cNvSpPr txBox="1"/>
          <p:nvPr/>
        </p:nvSpPr>
        <p:spPr>
          <a:xfrm>
            <a:off x="7488863" y="9576609"/>
            <a:ext cx="435416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Babak Mafakheri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(Babak.Mafakheri@zii.aero)</a:t>
            </a:r>
            <a:endParaRPr lang="en-DE" sz="160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  <p:extLst>
      <p:ext uri="{BB962C8B-B14F-4D97-AF65-F5344CB8AC3E}">
        <p14:creationId xmlns:p14="http://schemas.microsoft.com/office/powerpoint/2010/main" val="282477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8E8150-51AC-5B11-4F6E-AFC9E1161A36}"/>
              </a:ext>
            </a:extLst>
          </p:cNvPr>
          <p:cNvSpPr>
            <a:spLocks noGrp="1"/>
          </p:cNvSpPr>
          <p:nvPr>
            <p:ph type="body" orient="vert" sz="quarter" idx="11"/>
          </p:nvPr>
        </p:nvSpPr>
        <p:spPr>
          <a:xfrm rot="16200000">
            <a:off x="12283872" y="-4137228"/>
            <a:ext cx="1440878" cy="10872178"/>
          </a:xfrm>
        </p:spPr>
        <p:txBody>
          <a:bodyPr/>
          <a:lstStyle/>
          <a:p>
            <a:r>
              <a:rPr lang="en-US" sz="8000" dirty="0"/>
              <a:t>Simulated Results - HARQ</a:t>
            </a:r>
            <a:endParaRPr lang="en-DE" sz="8000" dirty="0"/>
          </a:p>
        </p:txBody>
      </p:sp>
      <p:pic>
        <p:nvPicPr>
          <p:cNvPr id="5" name="Picture 4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03DD81D6-405C-C96E-C5A6-828E056D7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019300"/>
            <a:ext cx="9143244" cy="2438400"/>
          </a:xfrm>
          <a:prstGeom prst="rect">
            <a:avLst/>
          </a:prstGeom>
        </p:spPr>
      </p:pic>
      <p:pic>
        <p:nvPicPr>
          <p:cNvPr id="7" name="Picture 6" descr="A graph of a graph&#10;&#10;AI-generated content may be incorrect.">
            <a:extLst>
              <a:ext uri="{FF2B5EF4-FFF2-40B4-BE49-F238E27FC236}">
                <a16:creationId xmlns:a16="http://schemas.microsoft.com/office/drawing/2014/main" id="{CFDF4DDC-F7A0-0740-CAE5-0AEEFD227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4610100"/>
            <a:ext cx="9143244" cy="2590800"/>
          </a:xfrm>
          <a:prstGeom prst="rect">
            <a:avLst/>
          </a:prstGeom>
        </p:spPr>
      </p:pic>
      <p:pic>
        <p:nvPicPr>
          <p:cNvPr id="9" name="Picture 8" descr="A graph of a graph&#10;&#10;AI-generated content may be incorrect.">
            <a:extLst>
              <a:ext uri="{FF2B5EF4-FFF2-40B4-BE49-F238E27FC236}">
                <a16:creationId xmlns:a16="http://schemas.microsoft.com/office/drawing/2014/main" id="{B59DA3A1-CD45-9D54-E0BA-CAAA8800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7353299"/>
            <a:ext cx="9143244" cy="24384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EBF7B3-8842-C401-7FA3-E5A8E7A670B2}"/>
                  </a:ext>
                </a:extLst>
              </p:cNvPr>
              <p:cNvSpPr txBox="1"/>
              <p:nvPr/>
            </p:nvSpPr>
            <p:spPr>
              <a:xfrm>
                <a:off x="13182600" y="2523819"/>
                <a:ext cx="4002763" cy="667362"/>
              </a:xfrm>
              <a:prstGeom prst="rect">
                <a:avLst/>
              </a:prstGeom>
            </p:spPr>
            <p:txBody>
              <a:bodyPr wrap="none" lIns="0" tIns="0" rIns="0" bIns="0" rtlCol="0" anchor="t">
                <a:spAutoFit/>
              </a:bodyPr>
              <a:lstStyle/>
              <a:p>
                <a:pPr algn="r">
                  <a:lnSpc>
                    <a:spcPts val="5675"/>
                  </a:lnSpc>
                </a:pPr>
                <a:r>
                  <a:rPr lang="en-US" sz="2837" dirty="0">
                    <a:solidFill>
                      <a:srgbClr val="FFFF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nva Sans"/>
                    <a:sym typeface="Canva Sans"/>
                  </a:rPr>
                  <a:t>RTT</a:t>
                </a:r>
                <a:r>
                  <a:rPr lang="en-US" sz="2837" dirty="0">
                    <a:solidFill>
                      <a:srgbClr val="FFFFFF"/>
                    </a:solidFill>
                    <a:ea typeface="Canva Sans"/>
                    <a:cs typeface="Canva Sans"/>
                    <a:sym typeface="Canva San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37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nva Sans"/>
                        <a:cs typeface="Canva Sans"/>
                        <a:sym typeface="Canva Sans"/>
                      </a:rPr>
                      <m:t>=</m:t>
                    </m:r>
                    <m:sSub>
                      <m:sSubPr>
                        <m:ctrlPr>
                          <a:rPr lang="pt-BR" sz="2837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nva Sans"/>
                            <a:cs typeface="Canva Sans"/>
                            <a:sym typeface="Canva Sans"/>
                          </a:rPr>
                        </m:ctrlPr>
                      </m:sSubPr>
                      <m:e>
                        <m:r>
                          <a:rPr lang="en-US" sz="2837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nva Sans"/>
                            <a:cs typeface="Canva Sans"/>
                            <a:sym typeface="Canva Sans"/>
                          </a:rPr>
                          <m:t>2.</m:t>
                        </m:r>
                        <m:r>
                          <m:rPr>
                            <m:sty m:val="p"/>
                          </m:rPr>
                          <a:rPr lang="en-US" sz="2837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nva Sans"/>
                            <a:cs typeface="Canva Sans"/>
                            <a:sym typeface="Canva Sans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37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nva Sans"/>
                            <a:cs typeface="Canva Sans"/>
                            <a:sym typeface="Canva Sans"/>
                          </a:rPr>
                          <m:t>one</m:t>
                        </m:r>
                        <m:r>
                          <a:rPr lang="en-US" sz="2837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nva Sans"/>
                            <a:cs typeface="Canva Sans"/>
                            <a:sym typeface="Canva Sans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837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nva Sans"/>
                            <a:cs typeface="Canva Sans"/>
                            <a:sym typeface="Canva Sans"/>
                          </a:rPr>
                          <m:t>way</m:t>
                        </m:r>
                      </m:sub>
                    </m:sSub>
                    <m:r>
                      <a:rPr lang="en-US" sz="2837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nva Sans"/>
                        <a:cs typeface="Canva Sans"/>
                        <a:sym typeface="Canva Sans"/>
                      </a:rPr>
                      <m:t>+</m:t>
                    </m:r>
                    <m:sSub>
                      <m:sSubPr>
                        <m:ctrlPr>
                          <a:rPr lang="pt-BR" sz="2837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nva Sans"/>
                            <a:cs typeface="Canva Sans"/>
                            <a:sym typeface="Canva San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37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nva Sans"/>
                            <a:cs typeface="Canva Sans"/>
                            <a:sym typeface="Canva Sans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37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nva Sans"/>
                            <a:cs typeface="Canva Sans"/>
                            <a:sym typeface="Canva Sans"/>
                          </a:rPr>
                          <m:t>Proc</m:t>
                        </m:r>
                      </m:sub>
                    </m:sSub>
                  </m:oMath>
                </a14:m>
                <a:endParaRPr lang="en-DE" sz="2837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EBF7B3-8842-C401-7FA3-E5A8E7A67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2600" y="2523819"/>
                <a:ext cx="4002763" cy="667362"/>
              </a:xfrm>
              <a:prstGeom prst="rect">
                <a:avLst/>
              </a:prstGeom>
              <a:blipFill>
                <a:blip r:embed="rId5"/>
                <a:stretch>
                  <a:fillRect l="-2896" b="-256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5A8CB1B-B162-9274-50D6-BA38C3BA5FE4}"/>
                  </a:ext>
                </a:extLst>
              </p:cNvPr>
              <p:cNvSpPr txBox="1"/>
              <p:nvPr/>
            </p:nvSpPr>
            <p:spPr>
              <a:xfrm>
                <a:off x="13326853" y="3482286"/>
                <a:ext cx="3405187" cy="6249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pt-BR" sz="2837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837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837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  <m:t>one</m:t>
                          </m:r>
                          <m:r>
                            <a:rPr kumimoji="0" lang="en-US" sz="2837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0" lang="en-US" sz="2837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  <m:t>way</m:t>
                          </m:r>
                        </m:sub>
                      </m:sSub>
                      <m:r>
                        <a:rPr kumimoji="0" lang="en-US" sz="2837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nva Sans"/>
                          <a:cs typeface="Canva Sans"/>
                          <a:sym typeface="Canva Sans"/>
                        </a:rPr>
                        <m:t>= </m:t>
                      </m:r>
                      <m:box>
                        <m:boxPr>
                          <m:ctrlPr>
                            <a:rPr kumimoji="0" lang="en-US" sz="2837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2837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nva Sans"/>
                                  <a:cs typeface="Canva Sans"/>
                                  <a:sym typeface="Canva Sans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kumimoji="0" lang="en-US" sz="2837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nva Sans"/>
                                  <a:cs typeface="Canva Sans"/>
                                  <a:sym typeface="Canva Sans"/>
                                </a:rPr>
                                <m:t>d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kumimoji="0" lang="en-US" sz="2837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nva Sans"/>
                                  <a:cs typeface="Canva Sans"/>
                                  <a:sym typeface="Canva Sans"/>
                                </a:rPr>
                                <m:t>c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5A8CB1B-B162-9274-50D6-BA38C3BA5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6853" y="3482286"/>
                <a:ext cx="3405187" cy="6249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2B5A394-7521-9C61-BF50-6E95B649A0E5}"/>
                  </a:ext>
                </a:extLst>
              </p:cNvPr>
              <p:cNvSpPr txBox="1"/>
              <p:nvPr/>
            </p:nvSpPr>
            <p:spPr>
              <a:xfrm>
                <a:off x="13555453" y="4416226"/>
                <a:ext cx="3481387" cy="682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pt-BR" sz="2837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837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837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  <m:t>proc</m:t>
                          </m:r>
                          <m:r>
                            <a:rPr kumimoji="0" lang="en-US" sz="2837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kumimoji="0" lang="en-US" sz="2837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  <m:t>req</m:t>
                          </m:r>
                        </m:sub>
                      </m:sSub>
                      <m:r>
                        <a:rPr kumimoji="0" lang="en-US" sz="2837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nva Sans"/>
                          <a:cs typeface="Canva Sans"/>
                          <a:sym typeface="Canva Sans"/>
                        </a:rPr>
                        <m:t>=[</m:t>
                      </m:r>
                      <m:box>
                        <m:boxPr>
                          <m:ctrlPr>
                            <a:rPr kumimoji="0" lang="en-US" sz="2837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2837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nva Sans"/>
                                  <a:cs typeface="Canva Sans"/>
                                  <a:sym typeface="Canva Sans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kumimoji="0" lang="en-US" sz="2837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nva Sans"/>
                                  <a:cs typeface="Canva Sans"/>
                                  <a:sym typeface="Canva Sans"/>
                                </a:rPr>
                                <m:t>RTT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2837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  <a:ea typeface="Canva Sans"/>
                                      <a:cs typeface="Canva Sans"/>
                                      <a:sym typeface="Canva San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37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  <a:ea typeface="Canva Sans"/>
                                      <a:cs typeface="Canva Sans"/>
                                      <a:sym typeface="Canva Sans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837" b="0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  <a:ea typeface="Canva Sans"/>
                                      <a:cs typeface="Canva Sans"/>
                                      <a:sym typeface="Canva Sans"/>
                                    </a:rPr>
                                    <m:t>slot</m:t>
                                  </m:r>
                                </m:sub>
                              </m:sSub>
                            </m:den>
                          </m:f>
                        </m:e>
                      </m:box>
                      <m:r>
                        <a:rPr kumimoji="0" lang="en-US" sz="2837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nva Sans"/>
                          <a:cs typeface="Canva Sans"/>
                          <a:sym typeface="Canva Sans"/>
                        </a:rPr>
                        <m:t>]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2B5A394-7521-9C61-BF50-6E95B649A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5453" y="4416226"/>
                <a:ext cx="3481387" cy="68249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35E380-7092-4A83-99A7-D60EEC97AB31}"/>
                  </a:ext>
                </a:extLst>
              </p:cNvPr>
              <p:cNvSpPr txBox="1"/>
              <p:nvPr/>
            </p:nvSpPr>
            <p:spPr>
              <a:xfrm>
                <a:off x="13902869" y="5345604"/>
                <a:ext cx="2562224" cy="60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pt-BR" sz="2837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837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837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  <m:t>slot</m:t>
                          </m:r>
                        </m:sub>
                      </m:sSub>
                      <m:r>
                        <a:rPr kumimoji="0" lang="en-US" sz="2837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nva Sans"/>
                          <a:cs typeface="Canva Sans"/>
                          <a:sym typeface="Canva Sans"/>
                        </a:rPr>
                        <m:t> = </m:t>
                      </m:r>
                      <m:box>
                        <m:boxPr>
                          <m:ctrlPr>
                            <a:rPr kumimoji="0" lang="en-US" sz="2837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2837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nva Sans"/>
                                  <a:cs typeface="Canva Sans"/>
                                  <a:sym typeface="Canva Sans"/>
                                </a:rPr>
                              </m:ctrlPr>
                            </m:fPr>
                            <m:num>
                              <m:r>
                                <a:rPr kumimoji="0" lang="en-US" sz="2837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nva Sans"/>
                                  <a:cs typeface="Canva Sans"/>
                                  <a:sym typeface="Canva Sans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en-US" sz="2837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Canva San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37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Canva Sans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sz="2837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Canva Sans"/>
                                    </a:rPr>
                                    <m:t>𝜇</m:t>
                                  </m:r>
                                </m:sup>
                              </m:sSup>
                            </m:den>
                          </m:f>
                        </m:e>
                      </m:box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E35E380-7092-4A83-99A7-D60EEC97A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869" y="5345604"/>
                <a:ext cx="2562224" cy="6072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CD99421-2445-72B5-63E6-C7B3231F9757}"/>
                  </a:ext>
                </a:extLst>
              </p:cNvPr>
              <p:cNvSpPr txBox="1"/>
              <p:nvPr/>
            </p:nvSpPr>
            <p:spPr>
              <a:xfrm>
                <a:off x="13986236" y="6218755"/>
                <a:ext cx="2619820" cy="730969"/>
              </a:xfrm>
              <a:prstGeom prst="rect">
                <a:avLst/>
              </a:prstGeom>
            </p:spPr>
            <p:txBody>
              <a:bodyPr wrap="none" lIns="0" tIns="0" rIns="0" bIns="0" rtlCol="0" anchor="t">
                <a:spAutoFit/>
              </a:bodyPr>
              <a:lstStyle/>
              <a:p>
                <a:pPr algn="r">
                  <a:lnSpc>
                    <a:spcPts val="5675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37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nva Sans"/>
                          <a:sym typeface="Canva Sans"/>
                        </a:rPr>
                        <m:t>𝜇</m:t>
                      </m:r>
                      <m:r>
                        <a:rPr lang="en-US" sz="2837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nva Sans"/>
                          <a:cs typeface="Canva Sans"/>
                          <a:sym typeface="Canva Sans"/>
                        </a:rPr>
                        <m:t>=</m:t>
                      </m:r>
                      <m:sSub>
                        <m:sSubPr>
                          <m:ctrlPr>
                            <a:rPr lang="en-US" sz="2837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nva San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37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nva Sans"/>
                            </a:rPr>
                            <m:t>log</m:t>
                          </m:r>
                        </m:e>
                        <m:sub>
                          <m:r>
                            <a:rPr lang="en-US" sz="2837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nva Sans"/>
                            </a:rPr>
                            <m:t>2</m:t>
                          </m:r>
                        </m:sub>
                      </m:sSub>
                      <m:r>
                        <a:rPr lang="en-US" sz="2837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Canva Sans"/>
                        </a:rPr>
                        <m:t>(</m:t>
                      </m:r>
                      <m:box>
                        <m:boxPr>
                          <m:ctrlPr>
                            <a:rPr lang="en-US" sz="2837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nva Sans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837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sym typeface="Canva Sans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837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sym typeface="Canva Sans"/>
                                </a:rPr>
                                <m:t>SCS</m:t>
                              </m:r>
                            </m:num>
                            <m:den>
                              <m:r>
                                <a:rPr lang="en-US" sz="2837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sym typeface="Canva Sans"/>
                                </a:rPr>
                                <m:t>15 </m:t>
                              </m:r>
                              <m:r>
                                <m:rPr>
                                  <m:sty m:val="p"/>
                                </m:rPr>
                                <a:rPr lang="en-US" sz="2837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sym typeface="Canva Sans"/>
                                </a:rPr>
                                <m:t>KHz</m:t>
                              </m:r>
                            </m:den>
                          </m:f>
                        </m:e>
                      </m:box>
                      <m:r>
                        <a:rPr lang="en-US" sz="2837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Canva Sans"/>
                        </a:rPr>
                        <m:t>)</m:t>
                      </m:r>
                    </m:oMath>
                  </m:oMathPara>
                </a14:m>
                <a:endParaRPr lang="en-DE" sz="2837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CD99421-2445-72B5-63E6-C7B3231F9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6236" y="6218755"/>
                <a:ext cx="2619820" cy="73096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C1C47A-46CA-9B2C-23E5-FF4884982F81}"/>
                  </a:ext>
                </a:extLst>
              </p:cNvPr>
              <p:cNvSpPr txBox="1"/>
              <p:nvPr/>
            </p:nvSpPr>
            <p:spPr>
              <a:xfrm>
                <a:off x="12902862" y="7225182"/>
                <a:ext cx="4786567" cy="667042"/>
              </a:xfrm>
              <a:prstGeom prst="rect">
                <a:avLst/>
              </a:prstGeom>
            </p:spPr>
            <p:txBody>
              <a:bodyPr wrap="none" lIns="0" tIns="0" rIns="0" bIns="0" rtlCol="0" anchor="t">
                <a:spAutoFit/>
              </a:bodyPr>
              <a:lstStyle/>
              <a:p>
                <a:pPr algn="r">
                  <a:lnSpc>
                    <a:spcPts val="5675"/>
                  </a:lnSpc>
                </a:pPr>
                <a:r>
                  <a:rPr lang="en-US" sz="2837" dirty="0">
                    <a:solidFill>
                      <a:srgbClr val="FFFFFF"/>
                    </a:solidFill>
                    <a:ea typeface="Canva Sans"/>
                    <a:cs typeface="Canva Sans"/>
                    <a:sym typeface="Canva San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37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nva San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37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nva Sans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37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nva Sans"/>
                          </a:rPr>
                          <m:t>proc</m:t>
                        </m:r>
                      </m:sub>
                    </m:sSub>
                    <m:r>
                      <a:rPr lang="en-US" sz="2837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nva Sans"/>
                        <a:cs typeface="Canva Sans"/>
                        <a:sym typeface="Canva Sans"/>
                      </a:rPr>
                      <m:t>=</m:t>
                    </m:r>
                    <m:sSub>
                      <m:sSubPr>
                        <m:ctrlPr>
                          <a:rPr lang="pt-BR" sz="2837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nva Sans"/>
                            <a:cs typeface="Canva Sans"/>
                            <a:sym typeface="Canva San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37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nva Sans"/>
                            <a:cs typeface="Canva Sans"/>
                            <a:sym typeface="Canva Sans"/>
                          </a:rPr>
                          <m:t>min</m:t>
                        </m:r>
                        <m:r>
                          <a:rPr lang="en-US" sz="2837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nva Sans"/>
                            <a:cs typeface="Canva Sans"/>
                            <a:sym typeface="Canva Sans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837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nva Sans"/>
                            <a:cs typeface="Canva Sans"/>
                            <a:sym typeface="Canva Sans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37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nva Sans"/>
                            <a:cs typeface="Canva Sans"/>
                            <a:sym typeface="Canva Sans"/>
                          </a:rPr>
                          <m:t>proc</m:t>
                        </m:r>
                        <m:r>
                          <a:rPr lang="en-US" sz="2837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nva Sans"/>
                            <a:cs typeface="Canva Sans"/>
                            <a:sym typeface="Canva Sans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837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nva Sans"/>
                            <a:cs typeface="Canva Sans"/>
                            <a:sym typeface="Canva Sans"/>
                          </a:rPr>
                          <m:t>req</m:t>
                        </m:r>
                      </m:sub>
                    </m:sSub>
                    <m:r>
                      <a:rPr lang="en-US" sz="2837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nva Sans"/>
                        <a:cs typeface="Canva Sans"/>
                        <a:sym typeface="Canva Sans"/>
                      </a:rPr>
                      <m:t>+</m:t>
                    </m:r>
                    <m:sSub>
                      <m:sSubPr>
                        <m:ctrlPr>
                          <a:rPr lang="pt-BR" sz="2837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nva Sans"/>
                            <a:cs typeface="Canva Sans"/>
                            <a:sym typeface="Canva San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37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nva Sans"/>
                            <a:cs typeface="Canva Sans"/>
                            <a:sym typeface="Canva Sans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37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nva Sans"/>
                            <a:cs typeface="Canva Sans"/>
                            <a:sym typeface="Canva Sans"/>
                          </a:rPr>
                          <m:t>cap</m:t>
                        </m:r>
                      </m:sub>
                    </m:sSub>
                    <m:r>
                      <a:rPr lang="en-US" sz="2837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nva Sans"/>
                        <a:cs typeface="Canva Sans"/>
                        <a:sym typeface="Canva Sans"/>
                      </a:rPr>
                      <m:t>)</m:t>
                    </m:r>
                  </m:oMath>
                </a14:m>
                <a:endParaRPr lang="en-DE" sz="2837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C1C47A-46CA-9B2C-23E5-FF4884982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02862" y="7225182"/>
                <a:ext cx="4786567" cy="66704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7250CE2-D060-5B46-C4B3-44D2F2BC618B}"/>
                  </a:ext>
                </a:extLst>
              </p:cNvPr>
              <p:cNvSpPr txBox="1"/>
              <p:nvPr/>
            </p:nvSpPr>
            <p:spPr>
              <a:xfrm>
                <a:off x="1143396" y="2779563"/>
                <a:ext cx="1968236" cy="3940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  <m:t>cap</m:t>
                          </m:r>
                        </m:sub>
                      </m:sSub>
                      <m:r>
                        <a:rPr lang="en-US" sz="18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nva Sans"/>
                          <a:cs typeface="Canva Sans"/>
                          <a:sym typeface="Canva Sans"/>
                        </a:rPr>
                        <m:t> = 32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7250CE2-D060-5B46-C4B3-44D2F2BC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396" y="2779563"/>
                <a:ext cx="1968236" cy="394019"/>
              </a:xfrm>
              <a:prstGeom prst="rect">
                <a:avLst/>
              </a:prstGeom>
              <a:blipFill>
                <a:blip r:embed="rId11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6E0B24-9F86-C71C-28D5-2378B1565F00}"/>
                  </a:ext>
                </a:extLst>
              </p:cNvPr>
              <p:cNvSpPr txBox="1"/>
              <p:nvPr/>
            </p:nvSpPr>
            <p:spPr>
              <a:xfrm>
                <a:off x="1143396" y="5224080"/>
                <a:ext cx="1968236" cy="3940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  <m:t>cap</m:t>
                          </m:r>
                        </m:sub>
                      </m:sSub>
                      <m:r>
                        <a:rPr lang="en-US" sz="18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nva Sans"/>
                          <a:cs typeface="Canva Sans"/>
                          <a:sym typeface="Canva Sans"/>
                        </a:rPr>
                        <m:t> = 64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6E0B24-9F86-C71C-28D5-2378B1565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396" y="5224080"/>
                <a:ext cx="1968236" cy="394019"/>
              </a:xfrm>
              <a:prstGeom prst="rect">
                <a:avLst/>
              </a:prstGeom>
              <a:blipFill>
                <a:blip r:embed="rId12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19195B-3F84-927F-A726-8F61BEB08FF2}"/>
                  </a:ext>
                </a:extLst>
              </p:cNvPr>
              <p:cNvSpPr txBox="1"/>
              <p:nvPr/>
            </p:nvSpPr>
            <p:spPr>
              <a:xfrm>
                <a:off x="1066800" y="8134349"/>
                <a:ext cx="1968236" cy="3940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  <m:t>cap</m:t>
                          </m:r>
                        </m:sub>
                      </m:sSub>
                      <m:r>
                        <a:rPr lang="en-US" sz="18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nva Sans"/>
                          <a:cs typeface="Canva Sans"/>
                          <a:sym typeface="Canva Sans"/>
                        </a:rPr>
                        <m:t> = 128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19195B-3F84-927F-A726-8F61BEB08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8134349"/>
                <a:ext cx="1968236" cy="394019"/>
              </a:xfrm>
              <a:prstGeom prst="rect">
                <a:avLst/>
              </a:prstGeom>
              <a:blipFill>
                <a:blip r:embed="rId13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BB5BC8BB-B6A9-2305-C07C-B25307C7FDE9}"/>
              </a:ext>
            </a:extLst>
          </p:cNvPr>
          <p:cNvGrpSpPr/>
          <p:nvPr/>
        </p:nvGrpSpPr>
        <p:grpSpPr>
          <a:xfrm>
            <a:off x="13059095" y="4457700"/>
            <a:ext cx="3633503" cy="2839144"/>
            <a:chOff x="11792918" y="962791"/>
            <a:chExt cx="5516542" cy="418070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F575144-D2DD-64B3-C064-C460649BD51E}"/>
                </a:ext>
              </a:extLst>
            </p:cNvPr>
            <p:cNvSpPr/>
            <p:nvPr/>
          </p:nvSpPr>
          <p:spPr>
            <a:xfrm>
              <a:off x="11792918" y="1012290"/>
              <a:ext cx="5516542" cy="4033846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26" name="Picture 25" descr="A computer screen shot of a plane and a satellite&#10;&#10;AI-generated content may be incorrect.">
              <a:extLst>
                <a:ext uri="{FF2B5EF4-FFF2-40B4-BE49-F238E27FC236}">
                  <a16:creationId xmlns:a16="http://schemas.microsoft.com/office/drawing/2014/main" id="{BE7EF71A-A75E-FD91-8C08-B24BDFAB9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34986" y="962791"/>
              <a:ext cx="5057385" cy="418070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CF0DC1-E49F-4D64-D696-1DF7E139CB18}"/>
                </a:ext>
              </a:extLst>
            </p:cNvPr>
            <p:cNvSpPr txBox="1"/>
            <p:nvPr/>
          </p:nvSpPr>
          <p:spPr>
            <a:xfrm>
              <a:off x="16713187" y="1282815"/>
              <a:ext cx="379075" cy="369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D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FF4B49A-504F-7DDE-24BB-9EA2FAC8ACB9}"/>
              </a:ext>
            </a:extLst>
          </p:cNvPr>
          <p:cNvGrpSpPr/>
          <p:nvPr/>
        </p:nvGrpSpPr>
        <p:grpSpPr>
          <a:xfrm>
            <a:off x="12863042" y="1688604"/>
            <a:ext cx="3829556" cy="2821649"/>
            <a:chOff x="1299312" y="739331"/>
            <a:chExt cx="3973859" cy="294163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57A10D0-444D-94D5-E4E0-8D40491117F6}"/>
                </a:ext>
              </a:extLst>
            </p:cNvPr>
            <p:cNvSpPr/>
            <p:nvPr/>
          </p:nvSpPr>
          <p:spPr>
            <a:xfrm>
              <a:off x="1471192" y="790201"/>
              <a:ext cx="3801979" cy="2839898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22" name="Content Placeholder 5" descr="A computer screen shot of a plane&#10;&#10;AI-generated content may be incorrect.">
              <a:extLst>
                <a:ext uri="{FF2B5EF4-FFF2-40B4-BE49-F238E27FC236}">
                  <a16:creationId xmlns:a16="http://schemas.microsoft.com/office/drawing/2014/main" id="{50035495-460C-DA7F-8506-8858DDA9B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312" y="739331"/>
              <a:ext cx="3936752" cy="294163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22823AB-8B13-F3C8-E0FA-620D6BD0E91E}"/>
                </a:ext>
              </a:extLst>
            </p:cNvPr>
            <p:cNvSpPr txBox="1"/>
            <p:nvPr/>
          </p:nvSpPr>
          <p:spPr>
            <a:xfrm>
              <a:off x="4606376" y="903147"/>
              <a:ext cx="261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D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258403-C3C6-C8C4-A836-6EBF247EF0CB}"/>
              </a:ext>
            </a:extLst>
          </p:cNvPr>
          <p:cNvGrpSpPr/>
          <p:nvPr/>
        </p:nvGrpSpPr>
        <p:grpSpPr>
          <a:xfrm>
            <a:off x="13023258" y="7200900"/>
            <a:ext cx="3663917" cy="2937073"/>
            <a:chOff x="1905000" y="4686300"/>
            <a:chExt cx="5614771" cy="453454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CB2140D-C192-4E1C-4C74-922A03D34379}"/>
                </a:ext>
              </a:extLst>
            </p:cNvPr>
            <p:cNvSpPr/>
            <p:nvPr/>
          </p:nvSpPr>
          <p:spPr>
            <a:xfrm>
              <a:off x="1943456" y="4806478"/>
              <a:ext cx="5576315" cy="418070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30" name="Picture 29" descr="A plane flying in the sky&#10;&#10;AI-generated content may be incorrect.">
              <a:extLst>
                <a:ext uri="{FF2B5EF4-FFF2-40B4-BE49-F238E27FC236}">
                  <a16:creationId xmlns:a16="http://schemas.microsoft.com/office/drawing/2014/main" id="{DDFA9519-C831-040B-A7C1-FF699EA4D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00" y="4686300"/>
              <a:ext cx="5249710" cy="453454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07EC9D1-2454-E1FF-261E-4E914A2D884B}"/>
                </a:ext>
              </a:extLst>
            </p:cNvPr>
            <p:cNvSpPr txBox="1"/>
            <p:nvPr/>
          </p:nvSpPr>
          <p:spPr>
            <a:xfrm>
              <a:off x="6743418" y="5092344"/>
              <a:ext cx="383182" cy="369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D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DD30AA26-4A62-B581-EA77-01AFA2DBCE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31055" y="407407"/>
            <a:ext cx="2539985" cy="6142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EA0135C-B360-999F-1A4D-77065940E1E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58000" y="159381"/>
            <a:ext cx="1307345" cy="10126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C50D130-85CC-90E5-71F4-DB4B6529DAD4}"/>
              </a:ext>
            </a:extLst>
          </p:cNvPr>
          <p:cNvSpPr txBox="1"/>
          <p:nvPr/>
        </p:nvSpPr>
        <p:spPr>
          <a:xfrm>
            <a:off x="7488863" y="9576609"/>
            <a:ext cx="435416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Babak Mafakheri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(Babak.Mafakheri@zii.aero)</a:t>
            </a:r>
            <a:endParaRPr lang="en-DE" sz="160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  <p:extLst>
      <p:ext uri="{BB962C8B-B14F-4D97-AF65-F5344CB8AC3E}">
        <p14:creationId xmlns:p14="http://schemas.microsoft.com/office/powerpoint/2010/main" val="88172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ext Placeholder 2">
            <a:extLst>
              <a:ext uri="{FF2B5EF4-FFF2-40B4-BE49-F238E27FC236}">
                <a16:creationId xmlns:a16="http://schemas.microsoft.com/office/drawing/2014/main" id="{92929A06-2D05-615E-9C60-E383D723F9D2}"/>
              </a:ext>
            </a:extLst>
          </p:cNvPr>
          <p:cNvSpPr>
            <a:spLocks noGrp="1"/>
          </p:cNvSpPr>
          <p:nvPr>
            <p:ph type="body" orient="vert" sz="quarter" idx="11"/>
          </p:nvPr>
        </p:nvSpPr>
        <p:spPr>
          <a:xfrm rot="16200000">
            <a:off x="12716272" y="-4366023"/>
            <a:ext cx="1441450" cy="11329195"/>
          </a:xfrm>
        </p:spPr>
        <p:txBody>
          <a:bodyPr/>
          <a:lstStyle/>
          <a:p>
            <a:r>
              <a:rPr lang="en-US" sz="8000" dirty="0"/>
              <a:t>Simulated Results - BLER</a:t>
            </a:r>
            <a:endParaRPr lang="en-DE" sz="8000" dirty="0"/>
          </a:p>
        </p:txBody>
      </p:sp>
      <p:pic>
        <p:nvPicPr>
          <p:cNvPr id="6" name="Picture 5" descr="A graph of a graph&#10;&#10;AI-generated content may be incorrect.">
            <a:extLst>
              <a:ext uri="{FF2B5EF4-FFF2-40B4-BE49-F238E27FC236}">
                <a16:creationId xmlns:a16="http://schemas.microsoft.com/office/drawing/2014/main" id="{1813DB0C-89EA-5AF7-4E6C-8ED3A2277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128044"/>
            <a:ext cx="9143244" cy="2482056"/>
          </a:xfrm>
          <a:prstGeom prst="rect">
            <a:avLst/>
          </a:prstGeom>
        </p:spPr>
      </p:pic>
      <p:pic>
        <p:nvPicPr>
          <p:cNvPr id="8" name="Picture 7" descr="A graph of a graph&#10;&#10;AI-generated content may be incorrect.">
            <a:extLst>
              <a:ext uri="{FF2B5EF4-FFF2-40B4-BE49-F238E27FC236}">
                <a16:creationId xmlns:a16="http://schemas.microsoft.com/office/drawing/2014/main" id="{BC0D136E-ECA0-1342-24FD-85C956184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718844"/>
            <a:ext cx="9143244" cy="2482056"/>
          </a:xfrm>
          <a:prstGeom prst="rect">
            <a:avLst/>
          </a:prstGeom>
        </p:spPr>
      </p:pic>
      <p:pic>
        <p:nvPicPr>
          <p:cNvPr id="10" name="Picture 9" descr="A graph of green and orange lines&#10;&#10;AI-generated content may be incorrect.">
            <a:extLst>
              <a:ext uri="{FF2B5EF4-FFF2-40B4-BE49-F238E27FC236}">
                <a16:creationId xmlns:a16="http://schemas.microsoft.com/office/drawing/2014/main" id="{C9AE6985-B837-A772-4014-B878D6006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7309644"/>
            <a:ext cx="9143244" cy="24820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86D8E6-0546-CCBE-5879-0F868182D466}"/>
                  </a:ext>
                </a:extLst>
              </p:cNvPr>
              <p:cNvSpPr txBox="1"/>
              <p:nvPr/>
            </p:nvSpPr>
            <p:spPr>
              <a:xfrm>
                <a:off x="1143396" y="2779563"/>
                <a:ext cx="1968236" cy="3940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  <m:t>cap</m:t>
                          </m:r>
                        </m:sub>
                      </m:sSub>
                      <m:r>
                        <a:rPr lang="en-US" sz="18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nva Sans"/>
                          <a:cs typeface="Canva Sans"/>
                          <a:sym typeface="Canva Sans"/>
                        </a:rPr>
                        <m:t> = 32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86D8E6-0546-CCBE-5879-0F868182D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396" y="2779563"/>
                <a:ext cx="1968236" cy="394019"/>
              </a:xfrm>
              <a:prstGeom prst="rect">
                <a:avLst/>
              </a:prstGeom>
              <a:blipFill>
                <a:blip r:embed="rId5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5E816F6-2400-DC95-E658-F1639F6C3B80}"/>
                  </a:ext>
                </a:extLst>
              </p:cNvPr>
              <p:cNvSpPr txBox="1"/>
              <p:nvPr/>
            </p:nvSpPr>
            <p:spPr>
              <a:xfrm>
                <a:off x="1143396" y="5224080"/>
                <a:ext cx="1968236" cy="3940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  <m:t>cap</m:t>
                          </m:r>
                        </m:sub>
                      </m:sSub>
                      <m:r>
                        <a:rPr lang="en-US" sz="18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nva Sans"/>
                          <a:cs typeface="Canva Sans"/>
                          <a:sym typeface="Canva Sans"/>
                        </a:rPr>
                        <m:t> = 64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5E816F6-2400-DC95-E658-F1639F6C3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396" y="5224080"/>
                <a:ext cx="1968236" cy="394019"/>
              </a:xfrm>
              <a:prstGeom prst="rect">
                <a:avLst/>
              </a:prstGeom>
              <a:blipFill>
                <a:blip r:embed="rId6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457298-50BF-4708-E5D7-C9483F022EC7}"/>
                  </a:ext>
                </a:extLst>
              </p:cNvPr>
              <p:cNvSpPr txBox="1"/>
              <p:nvPr/>
            </p:nvSpPr>
            <p:spPr>
              <a:xfrm>
                <a:off x="1066800" y="8134349"/>
                <a:ext cx="1968236" cy="3940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nva Sans"/>
                              <a:cs typeface="Canva Sans"/>
                              <a:sym typeface="Canva Sans"/>
                            </a:rPr>
                            <m:t>cap</m:t>
                          </m:r>
                        </m:sub>
                      </m:sSub>
                      <m:r>
                        <a:rPr lang="en-US" sz="18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nva Sans"/>
                          <a:cs typeface="Canva Sans"/>
                          <a:sym typeface="Canva Sans"/>
                        </a:rPr>
                        <m:t> = 128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457298-50BF-4708-E5D7-C9483F022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8134349"/>
                <a:ext cx="1968236" cy="394019"/>
              </a:xfrm>
              <a:prstGeom prst="rect">
                <a:avLst/>
              </a:prstGeom>
              <a:blipFill>
                <a:blip r:embed="rId7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FDD68025-1523-A2E3-2558-5B746D81F38A}"/>
              </a:ext>
            </a:extLst>
          </p:cNvPr>
          <p:cNvGrpSpPr/>
          <p:nvPr/>
        </p:nvGrpSpPr>
        <p:grpSpPr>
          <a:xfrm>
            <a:off x="13059095" y="4457700"/>
            <a:ext cx="3633503" cy="2839144"/>
            <a:chOff x="11792918" y="962791"/>
            <a:chExt cx="5516542" cy="418070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716701B-8AF2-E0D2-6231-91D1BAA3194C}"/>
                </a:ext>
              </a:extLst>
            </p:cNvPr>
            <p:cNvSpPr/>
            <p:nvPr/>
          </p:nvSpPr>
          <p:spPr>
            <a:xfrm>
              <a:off x="11792918" y="1012290"/>
              <a:ext cx="5516542" cy="4033846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16" name="Picture 15" descr="A computer screen shot of a plane and a satellite&#10;&#10;AI-generated content may be incorrect.">
              <a:extLst>
                <a:ext uri="{FF2B5EF4-FFF2-40B4-BE49-F238E27FC236}">
                  <a16:creationId xmlns:a16="http://schemas.microsoft.com/office/drawing/2014/main" id="{A9F181EA-9FEF-3149-99CD-6E6E828A2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34986" y="962791"/>
              <a:ext cx="5057385" cy="418070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15B830-C7F5-BEFF-08E7-0F4ABF841D87}"/>
                </a:ext>
              </a:extLst>
            </p:cNvPr>
            <p:cNvSpPr txBox="1"/>
            <p:nvPr/>
          </p:nvSpPr>
          <p:spPr>
            <a:xfrm>
              <a:off x="16713187" y="1282815"/>
              <a:ext cx="379075" cy="369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D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60AA912-60ED-CA4A-86E9-285FADC0181F}"/>
              </a:ext>
            </a:extLst>
          </p:cNvPr>
          <p:cNvGrpSpPr/>
          <p:nvPr/>
        </p:nvGrpSpPr>
        <p:grpSpPr>
          <a:xfrm>
            <a:off x="12863042" y="1688604"/>
            <a:ext cx="3829556" cy="2821649"/>
            <a:chOff x="1299312" y="739331"/>
            <a:chExt cx="3973859" cy="294163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A78322A-090D-19E5-FE03-26171C07E9AE}"/>
                </a:ext>
              </a:extLst>
            </p:cNvPr>
            <p:cNvSpPr/>
            <p:nvPr/>
          </p:nvSpPr>
          <p:spPr>
            <a:xfrm>
              <a:off x="1471192" y="790201"/>
              <a:ext cx="3801979" cy="2839898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20" name="Content Placeholder 5" descr="A computer screen shot of a plane&#10;&#10;AI-generated content may be incorrect.">
              <a:extLst>
                <a:ext uri="{FF2B5EF4-FFF2-40B4-BE49-F238E27FC236}">
                  <a16:creationId xmlns:a16="http://schemas.microsoft.com/office/drawing/2014/main" id="{8100774C-9125-BD3D-A51F-0AC0F67F9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312" y="739331"/>
              <a:ext cx="3936752" cy="294163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D536C6-9643-9EE6-C6A6-F9EADE65BBA4}"/>
                </a:ext>
              </a:extLst>
            </p:cNvPr>
            <p:cNvSpPr txBox="1"/>
            <p:nvPr/>
          </p:nvSpPr>
          <p:spPr>
            <a:xfrm>
              <a:off x="4606376" y="903147"/>
              <a:ext cx="261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D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37AAA4C-4F7F-600C-D164-729F467FE878}"/>
              </a:ext>
            </a:extLst>
          </p:cNvPr>
          <p:cNvGrpSpPr/>
          <p:nvPr/>
        </p:nvGrpSpPr>
        <p:grpSpPr>
          <a:xfrm>
            <a:off x="13023258" y="7200900"/>
            <a:ext cx="3663917" cy="2937073"/>
            <a:chOff x="1905000" y="4686300"/>
            <a:chExt cx="5614771" cy="453454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48E50BF-7923-3102-4219-FE711C426244}"/>
                </a:ext>
              </a:extLst>
            </p:cNvPr>
            <p:cNvSpPr/>
            <p:nvPr/>
          </p:nvSpPr>
          <p:spPr>
            <a:xfrm>
              <a:off x="1943456" y="4806478"/>
              <a:ext cx="5576315" cy="418070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24" name="Picture 23" descr="A plane flying in the sky&#10;&#10;AI-generated content may be incorrect.">
              <a:extLst>
                <a:ext uri="{FF2B5EF4-FFF2-40B4-BE49-F238E27FC236}">
                  <a16:creationId xmlns:a16="http://schemas.microsoft.com/office/drawing/2014/main" id="{FAFC755D-E4F4-3C04-436D-3F8BBA58A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00" y="4686300"/>
              <a:ext cx="5249710" cy="453454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E5815D-B284-5903-FE13-D142BA550BFC}"/>
                </a:ext>
              </a:extLst>
            </p:cNvPr>
            <p:cNvSpPr txBox="1"/>
            <p:nvPr/>
          </p:nvSpPr>
          <p:spPr>
            <a:xfrm>
              <a:off x="6743418" y="5092344"/>
              <a:ext cx="383182" cy="369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D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95E9550-BAB1-7CD6-7B38-7171EB03D2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1055" y="407407"/>
            <a:ext cx="2539985" cy="6142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7F28A0D-09F8-E498-6263-05A42A9380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0" y="159381"/>
            <a:ext cx="1307345" cy="101267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671F86B-43DF-1451-D295-F49F2B8CADEA}"/>
              </a:ext>
            </a:extLst>
          </p:cNvPr>
          <p:cNvSpPr txBox="1"/>
          <p:nvPr/>
        </p:nvSpPr>
        <p:spPr>
          <a:xfrm>
            <a:off x="7488863" y="9576609"/>
            <a:ext cx="435416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Babak Mafakheri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(Babak.Mafakheri@zii.aero)</a:t>
            </a:r>
            <a:endParaRPr lang="en-DE" sz="160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  <p:extLst>
      <p:ext uri="{BB962C8B-B14F-4D97-AF65-F5344CB8AC3E}">
        <p14:creationId xmlns:p14="http://schemas.microsoft.com/office/powerpoint/2010/main" val="3139204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lIns="0" tIns="0" rIns="0" bIns="0" rtlCol="0" anchor="t">
        <a:spAutoFit/>
      </a:bodyPr>
      <a:lstStyle>
        <a:defPPr algn="r">
          <a:lnSpc>
            <a:spcPts val="5675"/>
          </a:lnSpc>
          <a:defRPr sz="2837" dirty="0">
            <a:solidFill>
              <a:srgbClr val="FFFFFF"/>
            </a:solidFill>
            <a:latin typeface="Canva Sans"/>
            <a:ea typeface="Canva Sans"/>
            <a:cs typeface="Canva Sans"/>
            <a:sym typeface="Canva San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lIns="0" tIns="0" rIns="0" bIns="0" rtlCol="0" anchor="t">
        <a:spAutoFit/>
      </a:bodyPr>
      <a:lstStyle>
        <a:defPPr algn="r">
          <a:lnSpc>
            <a:spcPts val="5675"/>
          </a:lnSpc>
          <a:defRPr sz="2837" dirty="0">
            <a:solidFill>
              <a:srgbClr val="FFFFFF"/>
            </a:solidFill>
            <a:latin typeface="Canva Sans"/>
            <a:ea typeface="Canva Sans"/>
            <a:cs typeface="Canva Sans"/>
            <a:sym typeface="Canva San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0fef43c-9003-45ea-9b00-51303c3b54b6">
      <Terms xmlns="http://schemas.microsoft.com/office/infopath/2007/PartnerControls"/>
    </lcf76f155ced4ddcb4097134ff3c332f>
    <TaxCatchAll xmlns="c55957bb-affa-4125-8bdb-bd009238ea7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62ADD1CB3D694EA3BF488793EBB10F" ma:contentTypeVersion="15" ma:contentTypeDescription="Create a new document." ma:contentTypeScope="" ma:versionID="4b5ded2d5147efd769b7872eb38eddc2">
  <xsd:schema xmlns:xsd="http://www.w3.org/2001/XMLSchema" xmlns:xs="http://www.w3.org/2001/XMLSchema" xmlns:p="http://schemas.microsoft.com/office/2006/metadata/properties" xmlns:ns2="a0fef43c-9003-45ea-9b00-51303c3b54b6" xmlns:ns3="c55957bb-affa-4125-8bdb-bd009238ea73" targetNamespace="http://schemas.microsoft.com/office/2006/metadata/properties" ma:root="true" ma:fieldsID="3c3a6788e729ac6960f694c23386b852" ns2:_="" ns3:_="">
    <xsd:import namespace="a0fef43c-9003-45ea-9b00-51303c3b54b6"/>
    <xsd:import namespace="c55957bb-affa-4125-8bdb-bd009238ea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fef43c-9003-45ea-9b00-51303c3b54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a49e2f7b-ea75-46b9-9734-10240cc85f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5957bb-affa-4125-8bdb-bd009238ea7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4924c5d-d824-4c94-82cf-7b5203e1039f}" ma:internalName="TaxCatchAll" ma:showField="CatchAllData" ma:web="c55957bb-affa-4125-8bdb-bd009238ea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5AE2B0-E095-41A8-A6AF-15778BB35F40}">
  <ds:schemaRefs>
    <ds:schemaRef ds:uri="http://schemas.microsoft.com/office/2006/metadata/properties"/>
    <ds:schemaRef ds:uri="http://schemas.microsoft.com/office/infopath/2007/PartnerControls"/>
    <ds:schemaRef ds:uri="a0fef43c-9003-45ea-9b00-51303c3b54b6"/>
    <ds:schemaRef ds:uri="c55957bb-affa-4125-8bdb-bd009238ea73"/>
  </ds:schemaRefs>
</ds:datastoreItem>
</file>

<file path=customXml/itemProps2.xml><?xml version="1.0" encoding="utf-8"?>
<ds:datastoreItem xmlns:ds="http://schemas.openxmlformats.org/officeDocument/2006/customXml" ds:itemID="{0700B34C-3CF0-4BF3-9584-91BDD7E2A3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166CDB-8AD6-4B71-B8D2-87F34E9D80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fef43c-9003-45ea-9b00-51303c3b54b6"/>
    <ds:schemaRef ds:uri="c55957bb-affa-4125-8bdb-bd009238ea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695</Words>
  <Application>Microsoft Office PowerPoint</Application>
  <PresentationFormat>Custom</PresentationFormat>
  <Paragraphs>117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Template</dc:title>
  <dc:creator>Babak Mafakheri</dc:creator>
  <cp:lastModifiedBy>Babak Mafakheri</cp:lastModifiedBy>
  <cp:revision>17</cp:revision>
  <dcterms:created xsi:type="dcterms:W3CDTF">2006-08-16T00:00:00Z</dcterms:created>
  <dcterms:modified xsi:type="dcterms:W3CDTF">2025-11-17T11:31:02Z</dcterms:modified>
  <dc:identifier>DAGyOITK28o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0x010100EF62ADD1CB3D694EA3BF488793EBB10F</vt:lpwstr>
  </property>
  <property fmtid="{D5CDD505-2E9C-101B-9397-08002B2CF9AE}" pid="3" name="MediaServiceImageTags">
    <vt:lpwstr/>
  </property>
</Properties>
</file>